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53"/>
  </p:notesMasterIdLst>
  <p:handoutMasterIdLst>
    <p:handoutMasterId r:id="rId54"/>
  </p:handoutMasterIdLst>
  <p:sldIdLst>
    <p:sldId id="256" r:id="rId5"/>
    <p:sldId id="316" r:id="rId6"/>
    <p:sldId id="277" r:id="rId7"/>
    <p:sldId id="314" r:id="rId8"/>
    <p:sldId id="315" r:id="rId9"/>
    <p:sldId id="295" r:id="rId10"/>
    <p:sldId id="324" r:id="rId11"/>
    <p:sldId id="319" r:id="rId12"/>
    <p:sldId id="364" r:id="rId13"/>
    <p:sldId id="317" r:id="rId14"/>
    <p:sldId id="318" r:id="rId15"/>
    <p:sldId id="365" r:id="rId16"/>
    <p:sldId id="321" r:id="rId17"/>
    <p:sldId id="363" r:id="rId18"/>
    <p:sldId id="322" r:id="rId19"/>
    <p:sldId id="325" r:id="rId20"/>
    <p:sldId id="323" r:id="rId21"/>
    <p:sldId id="326" r:id="rId22"/>
    <p:sldId id="320" r:id="rId23"/>
    <p:sldId id="327" r:id="rId24"/>
    <p:sldId id="328" r:id="rId25"/>
    <p:sldId id="329" r:id="rId26"/>
    <p:sldId id="330" r:id="rId27"/>
    <p:sldId id="331" r:id="rId28"/>
    <p:sldId id="338" r:id="rId29"/>
    <p:sldId id="336" r:id="rId30"/>
    <p:sldId id="337" r:id="rId31"/>
    <p:sldId id="341" r:id="rId32"/>
    <p:sldId id="340" r:id="rId33"/>
    <p:sldId id="339" r:id="rId34"/>
    <p:sldId id="334" r:id="rId35"/>
    <p:sldId id="346" r:id="rId36"/>
    <p:sldId id="345" r:id="rId37"/>
    <p:sldId id="348" r:id="rId38"/>
    <p:sldId id="349" r:id="rId39"/>
    <p:sldId id="357" r:id="rId40"/>
    <p:sldId id="358" r:id="rId41"/>
    <p:sldId id="360" r:id="rId42"/>
    <p:sldId id="362" r:id="rId43"/>
    <p:sldId id="361" r:id="rId44"/>
    <p:sldId id="344" r:id="rId45"/>
    <p:sldId id="351" r:id="rId46"/>
    <p:sldId id="343" r:id="rId47"/>
    <p:sldId id="342" r:id="rId48"/>
    <p:sldId id="366" r:id="rId49"/>
    <p:sldId id="367" r:id="rId50"/>
    <p:sldId id="368" r:id="rId51"/>
    <p:sldId id="276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FC"/>
    <a:srgbClr val="E9E6DF"/>
    <a:srgbClr val="FFF3FE"/>
    <a:srgbClr val="FFCDF9"/>
    <a:srgbClr val="FFF2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09" autoAdjust="0"/>
  </p:normalViewPr>
  <p:slideViewPr>
    <p:cSldViewPr snapToGrid="0">
      <p:cViewPr varScale="1">
        <p:scale>
          <a:sx n="87" d="100"/>
          <a:sy n="87" d="100"/>
        </p:scale>
        <p:origin x="408" y="62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3/7/2025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3/7/2025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724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274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Dua Kont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5756781-A599-0594-4502-A54BC85E8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199" y="2136775"/>
            <a:ext cx="10515599" cy="36972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92" r:id="rId13"/>
    <p:sldLayoutId id="2147483681" r:id="rId14"/>
    <p:sldLayoutId id="2147483674" r:id="rId15"/>
    <p:sldLayoutId id="2147483675" r:id="rId16"/>
    <p:sldLayoutId id="2147483696" r:id="rId17"/>
    <p:sldLayoutId id="2147483677" r:id="rId18"/>
    <p:sldLayoutId id="2147483678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10" Type="http://schemas.openxmlformats.org/officeDocument/2006/relationships/image" Target="../media/image48.png"/><Relationship Id="rId4" Type="http://schemas.openxmlformats.org/officeDocument/2006/relationships/image" Target="../media/image30.png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10" Type="http://schemas.openxmlformats.org/officeDocument/2006/relationships/image" Target="../media/image53.png"/><Relationship Id="rId4" Type="http://schemas.openxmlformats.org/officeDocument/2006/relationships/image" Target="../media/image30.png"/><Relationship Id="rId9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9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31.png"/><Relationship Id="rId10" Type="http://schemas.openxmlformats.org/officeDocument/2006/relationships/image" Target="../media/image58.png"/><Relationship Id="rId4" Type="http://schemas.openxmlformats.org/officeDocument/2006/relationships/image" Target="../media/image30.png"/><Relationship Id="rId9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9.png"/><Relationship Id="rId7" Type="http://schemas.openxmlformats.org/officeDocument/2006/relationships/image" Target="../media/image6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31.png"/><Relationship Id="rId10" Type="http://schemas.openxmlformats.org/officeDocument/2006/relationships/image" Target="../media/image63.png"/><Relationship Id="rId4" Type="http://schemas.openxmlformats.org/officeDocument/2006/relationships/image" Target="../media/image30.png"/><Relationship Id="rId9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9.png"/><Relationship Id="rId7" Type="http://schemas.openxmlformats.org/officeDocument/2006/relationships/image" Target="../media/image6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31.png"/><Relationship Id="rId10" Type="http://schemas.openxmlformats.org/officeDocument/2006/relationships/image" Target="../media/image69.png"/><Relationship Id="rId4" Type="http://schemas.openxmlformats.org/officeDocument/2006/relationships/image" Target="../media/image30.png"/><Relationship Id="rId9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7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76.png"/><Relationship Id="rId5" Type="http://schemas.openxmlformats.org/officeDocument/2006/relationships/image" Target="../media/image30.png"/><Relationship Id="rId10" Type="http://schemas.openxmlformats.org/officeDocument/2006/relationships/image" Target="../media/image75.png"/><Relationship Id="rId4" Type="http://schemas.openxmlformats.org/officeDocument/2006/relationships/image" Target="../media/image29.png"/><Relationship Id="rId9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29.png"/><Relationship Id="rId7" Type="http://schemas.openxmlformats.org/officeDocument/2006/relationships/image" Target="../media/image7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29.png"/><Relationship Id="rId7" Type="http://schemas.openxmlformats.org/officeDocument/2006/relationships/image" Target="../media/image8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28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29.png"/><Relationship Id="rId7" Type="http://schemas.openxmlformats.org/officeDocument/2006/relationships/image" Target="../media/image8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8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29.png"/><Relationship Id="rId7" Type="http://schemas.openxmlformats.org/officeDocument/2006/relationships/image" Target="../media/image9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31.png"/><Relationship Id="rId10" Type="http://schemas.openxmlformats.org/officeDocument/2006/relationships/image" Target="../media/image94.png"/><Relationship Id="rId4" Type="http://schemas.openxmlformats.org/officeDocument/2006/relationships/image" Target="../media/image30.png"/><Relationship Id="rId9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29.png"/><Relationship Id="rId7" Type="http://schemas.openxmlformats.org/officeDocument/2006/relationships/image" Target="../media/image9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9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29.png"/><Relationship Id="rId7" Type="http://schemas.openxmlformats.org/officeDocument/2006/relationships/image" Target="../media/image10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10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29.png"/><Relationship Id="rId7" Type="http://schemas.openxmlformats.org/officeDocument/2006/relationships/image" Target="../media/image10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10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29.png"/><Relationship Id="rId7" Type="http://schemas.openxmlformats.org/officeDocument/2006/relationships/image" Target="../media/image11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ambar 3">
            <a:extLst>
              <a:ext uri="{FF2B5EF4-FFF2-40B4-BE49-F238E27FC236}">
                <a16:creationId xmlns:a16="http://schemas.microsoft.com/office/drawing/2014/main" id="{C8EF727A-471D-699E-28B8-88F691847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374" y="739636"/>
            <a:ext cx="5219626" cy="5378727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BB18EBC1-3AE0-A128-FA6D-53CE38216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56" y="91819"/>
            <a:ext cx="4700334" cy="1147145"/>
          </a:xfrm>
          <a:prstGeom prst="rect">
            <a:avLst/>
          </a:prstGeom>
        </p:spPr>
      </p:pic>
      <p:sp>
        <p:nvSpPr>
          <p:cNvPr id="14" name="Kotak Teks 13">
            <a:extLst>
              <a:ext uri="{FF2B5EF4-FFF2-40B4-BE49-F238E27FC236}">
                <a16:creationId xmlns:a16="http://schemas.microsoft.com/office/drawing/2014/main" id="{A4682C40-EC3A-CC5B-BFFC-1B792579B6DB}"/>
              </a:ext>
            </a:extLst>
          </p:cNvPr>
          <p:cNvSpPr txBox="1"/>
          <p:nvPr/>
        </p:nvSpPr>
        <p:spPr>
          <a:xfrm>
            <a:off x="782514" y="4978619"/>
            <a:ext cx="2901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Oleh : </a:t>
            </a:r>
            <a:r>
              <a:rPr lang="en-US" sz="2000" b="1" dirty="0" err="1"/>
              <a:t>Dadang</a:t>
            </a:r>
            <a:r>
              <a:rPr lang="en-US" sz="2000" b="1" dirty="0"/>
              <a:t> </a:t>
            </a:r>
            <a:r>
              <a:rPr lang="en-US" sz="2000" b="1" dirty="0" err="1"/>
              <a:t>Sukmana</a:t>
            </a:r>
            <a:endParaRPr lang="en-US" sz="2000" b="1" dirty="0"/>
          </a:p>
          <a:p>
            <a:r>
              <a:rPr lang="en-US" sz="2000" b="1" dirty="0"/>
              <a:t>           </a:t>
            </a:r>
            <a:endParaRPr lang="en-ID" sz="2000" b="1" dirty="0"/>
          </a:p>
        </p:txBody>
      </p:sp>
      <p:sp>
        <p:nvSpPr>
          <p:cNvPr id="3" name="Persegi Panjang 2">
            <a:extLst>
              <a:ext uri="{FF2B5EF4-FFF2-40B4-BE49-F238E27FC236}">
                <a16:creationId xmlns:a16="http://schemas.microsoft.com/office/drawing/2014/main" id="{4F08830C-070E-89C2-EEC3-86A53C9B2B46}"/>
              </a:ext>
            </a:extLst>
          </p:cNvPr>
          <p:cNvSpPr/>
          <p:nvPr/>
        </p:nvSpPr>
        <p:spPr>
          <a:xfrm>
            <a:off x="1" y="2032444"/>
            <a:ext cx="6972374" cy="175432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MASYARAKAT ADAT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sz="5400" b="1" dirty="0">
                <a:ln w="0"/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INDIGENOUS PEOPLE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r>
              <a:rPr lang="id-ID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09C7851F-7316-57D8-383D-DA1169C54FAC}"/>
              </a:ext>
            </a:extLst>
          </p:cNvPr>
          <p:cNvCxnSpPr>
            <a:cxnSpLocks/>
          </p:cNvCxnSpPr>
          <p:nvPr/>
        </p:nvCxnSpPr>
        <p:spPr>
          <a:xfrm flipH="1">
            <a:off x="1327638" y="4371946"/>
            <a:ext cx="2708030" cy="8088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Konektor Lurus 14">
            <a:extLst>
              <a:ext uri="{FF2B5EF4-FFF2-40B4-BE49-F238E27FC236}">
                <a16:creationId xmlns:a16="http://schemas.microsoft.com/office/drawing/2014/main" id="{DBF866DF-0E27-EE21-CA66-D7F87D8B72EB}"/>
              </a:ext>
            </a:extLst>
          </p:cNvPr>
          <p:cNvCxnSpPr>
            <a:cxnSpLocks/>
          </p:cNvCxnSpPr>
          <p:nvPr/>
        </p:nvCxnSpPr>
        <p:spPr>
          <a:xfrm>
            <a:off x="458701" y="4897315"/>
            <a:ext cx="37425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4905C-187F-2F93-78EB-9E31BDA1D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E2F591AB-AF73-AFE6-F307-934ABD171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BDAC79B1-3CEE-A0BF-7251-05372199EABF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3E1CE06B-732E-41A9-FFB6-5320E941B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E780C6F6-4E7D-9805-0CC9-3B5CDEE4D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A426323F-E0A7-245E-A6AC-E88B93C5E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FA9C1ABB-C090-F9FE-1369-CA0ED4B9DBD2}"/>
              </a:ext>
            </a:extLst>
          </p:cNvPr>
          <p:cNvSpPr txBox="1"/>
          <p:nvPr/>
        </p:nvSpPr>
        <p:spPr>
          <a:xfrm>
            <a:off x="4765113" y="45508"/>
            <a:ext cx="71382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ID" sz="3600" b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dimaksud</a:t>
            </a:r>
            <a:r>
              <a:rPr lang="en-ID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sz="3600" b="1" dirty="0">
                <a:latin typeface="Arial" panose="020B0604020202020204" pitchFamily="34" charset="0"/>
                <a:cs typeface="Arial" panose="020B0604020202020204" pitchFamily="34" charset="0"/>
              </a:rPr>
              <a:t> IP </a:t>
            </a:r>
            <a:r>
              <a:rPr lang="en-ID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ID" sz="3600" b="1" dirty="0">
                <a:latin typeface="Arial" panose="020B0604020202020204" pitchFamily="34" charset="0"/>
                <a:cs typeface="Arial" panose="020B0604020202020204" pitchFamily="34" charset="0"/>
              </a:rPr>
              <a:t> SPS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19D989D9-E1A3-7CD4-A0EA-BC9C5B822EC6}"/>
              </a:ext>
            </a:extLst>
          </p:cNvPr>
          <p:cNvSpPr txBox="1"/>
          <p:nvPr/>
        </p:nvSpPr>
        <p:spPr>
          <a:xfrm>
            <a:off x="427856" y="2861770"/>
            <a:ext cx="9642200" cy="2308324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r>
              <a:rPr lang="en-ID" b="1" dirty="0" err="1">
                <a:latin typeface="Arial" panose="020B0604020202020204" pitchFamily="34" charset="0"/>
                <a:cs typeface="Arial" panose="020B0604020202020204" pitchFamily="34" charset="0"/>
              </a:rPr>
              <a:t>Komunitas</a:t>
            </a:r>
            <a:r>
              <a:rPr lang="en-ID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1" dirty="0" err="1"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ID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73050" indent="-273050">
              <a:buFont typeface="Wingdings" panose="05000000000000000000" pitchFamily="2" charset="2"/>
              <a:buChar char="q"/>
            </a:pP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Mengidentifikasi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diri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sendiri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diakui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oleh orang lain</a:t>
            </a:r>
          </a:p>
          <a:p>
            <a:pPr marL="273050" indent="-273050">
              <a:buFont typeface="Wingdings" panose="05000000000000000000" pitchFamily="2" charset="2"/>
              <a:buChar char="q"/>
            </a:pP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Keterikatan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kolektif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habitat yang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fisik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Budaya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/ spiritual/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historis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indent="-273050">
              <a:buFont typeface="Wingdings" panose="05000000000000000000" pitchFamily="2" charset="2"/>
              <a:buChar char="q"/>
            </a:pP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Lembaga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adat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budaya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sosial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politik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terpisah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Bahasa yang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Bertekad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memelihara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mereproduksi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leluhur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komunitas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khas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kuat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wilayah 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alam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sekitarnya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ACB8ACAE-1E88-1D9E-9C72-FDA99C132D5F}"/>
              </a:ext>
            </a:extLst>
          </p:cNvPr>
          <p:cNvSpPr txBox="1"/>
          <p:nvPr/>
        </p:nvSpPr>
        <p:spPr>
          <a:xfrm>
            <a:off x="427856" y="5915546"/>
            <a:ext cx="9642199" cy="523220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r>
              <a:rPr lang="en-ID" sz="2800" b="1" dirty="0">
                <a:latin typeface="Arial" panose="020B0604020202020204" pitchFamily="34" charset="0"/>
                <a:cs typeface="Arial" panose="020B0604020202020204" pitchFamily="34" charset="0"/>
              </a:rPr>
              <a:t>Masyarakat </a:t>
            </a:r>
            <a:r>
              <a:rPr lang="en-ID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Rentan</a:t>
            </a:r>
            <a:r>
              <a:rPr lang="en-ID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ID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historis</a:t>
            </a:r>
            <a:r>
              <a:rPr lang="en-ID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sosio-ekonomi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BAFE2CB9-4E73-C2D8-A3B4-5F92A3A49761}"/>
              </a:ext>
            </a:extLst>
          </p:cNvPr>
          <p:cNvSpPr txBox="1"/>
          <p:nvPr/>
        </p:nvSpPr>
        <p:spPr>
          <a:xfrm>
            <a:off x="427858" y="1311799"/>
            <a:ext cx="9656919" cy="143885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</a:pPr>
            <a:r>
              <a:rPr lang="en-NL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Masyarakat Hukum Adat yang selanjutnya disebut Masyarakat Adat</a:t>
            </a:r>
            <a:r>
              <a:rPr lang="en-US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NL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adalah sekelompok orang yang hidup secara turun temurun di</a:t>
            </a:r>
            <a:r>
              <a:rPr lang="en-US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NL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wilayah geografis tertentu, memiliki asal usul leluhur dan/atau</a:t>
            </a:r>
            <a:r>
              <a:rPr lang="en-US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NL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kesamaan tempat tinggal, identitas budaya, hukum adat, hubungan</a:t>
            </a:r>
            <a:r>
              <a:rPr lang="en-US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NL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yang kuat dengan tanah dan lingkungan hidup, serta sistem nilai</a:t>
            </a:r>
            <a:r>
              <a:rPr lang="en-US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NL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yang menentukan pranata ekonomi, politik, sosial, budaya, dan</a:t>
            </a:r>
            <a:r>
              <a:rPr lang="en-US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NL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hukum.</a:t>
            </a:r>
          </a:p>
        </p:txBody>
      </p:sp>
      <p:sp>
        <p:nvSpPr>
          <p:cNvPr id="5" name="Panah: Bawah 4">
            <a:extLst>
              <a:ext uri="{FF2B5EF4-FFF2-40B4-BE49-F238E27FC236}">
                <a16:creationId xmlns:a16="http://schemas.microsoft.com/office/drawing/2014/main" id="{331D4F99-DF3F-DA94-B825-64D3BCB50BA0}"/>
              </a:ext>
            </a:extLst>
          </p:cNvPr>
          <p:cNvSpPr/>
          <p:nvPr/>
        </p:nvSpPr>
        <p:spPr>
          <a:xfrm>
            <a:off x="4844508" y="5281210"/>
            <a:ext cx="808893" cy="523220"/>
          </a:xfrm>
          <a:prstGeom prst="downArrow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84534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otak Teks 2">
            <a:extLst>
              <a:ext uri="{FF2B5EF4-FFF2-40B4-BE49-F238E27FC236}">
                <a16:creationId xmlns:a16="http://schemas.microsoft.com/office/drawing/2014/main" id="{A4BEE0E2-FE2A-CD2B-A54D-3C9390D74A2F}"/>
              </a:ext>
            </a:extLst>
          </p:cNvPr>
          <p:cNvSpPr txBox="1"/>
          <p:nvPr/>
        </p:nvSpPr>
        <p:spPr>
          <a:xfrm>
            <a:off x="646535" y="1308609"/>
            <a:ext cx="5947658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Menghormati</a:t>
            </a:r>
            <a:r>
              <a:rPr lang="en-ID" sz="24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</a:t>
            </a:r>
            <a:r>
              <a:rPr lang="en-ID" sz="24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Identitas</a:t>
            </a:r>
            <a:endParaRPr lang="en-ID" sz="24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24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dan </a:t>
            </a:r>
            <a:r>
              <a:rPr lang="en-ID" sz="24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Martabat</a:t>
            </a:r>
            <a:endParaRPr lang="en-ID" sz="24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Memastikan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proyek-proyek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mendorong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penghormatan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penuh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terhadap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identitas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,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martabat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,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hak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asasi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manusia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,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sistem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mata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pencaharian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, dan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keunikan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budaya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fi-FI" sz="2000" dirty="0">
                <a:solidFill>
                  <a:srgbClr val="272525"/>
                </a:solidFill>
                <a:latin typeface="Segoe UI" panose="020B0502040204020203" pitchFamily="34" charset="0"/>
              </a:rPr>
              <a:t>masyarakat adat sebagaimana didefinisikan oleh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masyarakat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adat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itu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sendiri</a:t>
            </a:r>
            <a:r>
              <a:rPr lang="en-ID" dirty="0">
                <a:solidFill>
                  <a:srgbClr val="272525"/>
                </a:solidFill>
                <a:latin typeface="Segoe UI" panose="020B0502040204020203" pitchFamily="34" charset="0"/>
              </a:rPr>
              <a:t>.</a:t>
            </a:r>
            <a:endParaRPr lang="en-ID" dirty="0"/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C45879A8-70B6-DDBD-5728-960258FD1C21}"/>
              </a:ext>
            </a:extLst>
          </p:cNvPr>
          <p:cNvSpPr txBox="1"/>
          <p:nvPr/>
        </p:nvSpPr>
        <p:spPr>
          <a:xfrm>
            <a:off x="5864654" y="175533"/>
            <a:ext cx="60932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800" b="1" dirty="0" err="1">
                <a:solidFill>
                  <a:srgbClr val="2D323B"/>
                </a:solidFill>
                <a:latin typeface="Arial Black" panose="020B0A04020102020204" pitchFamily="34" charset="0"/>
              </a:rPr>
              <a:t>Tujuan</a:t>
            </a:r>
            <a:r>
              <a:rPr lang="en-ID" sz="4800" b="1" dirty="0">
                <a:solidFill>
                  <a:srgbClr val="2D323B"/>
                </a:solidFill>
                <a:latin typeface="Arial Black" panose="020B0A04020102020204" pitchFamily="34" charset="0"/>
              </a:rPr>
              <a:t> </a:t>
            </a:r>
            <a:r>
              <a:rPr lang="en-ID" sz="4800" b="1" dirty="0" err="1">
                <a:solidFill>
                  <a:srgbClr val="2D323B"/>
                </a:solidFill>
                <a:latin typeface="Arial Black" panose="020B0A04020102020204" pitchFamily="34" charset="0"/>
              </a:rPr>
              <a:t>Kebijakan</a:t>
            </a:r>
            <a:endParaRPr lang="en-ID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4A0F11D9-64F9-EB68-B219-B9EAF479A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sp>
        <p:nvSpPr>
          <p:cNvPr id="11" name="Kotak Teks 10">
            <a:extLst>
              <a:ext uri="{FF2B5EF4-FFF2-40B4-BE49-F238E27FC236}">
                <a16:creationId xmlns:a16="http://schemas.microsoft.com/office/drawing/2014/main" id="{6316D7E5-0346-6353-9535-8DF502157BAB}"/>
              </a:ext>
            </a:extLst>
          </p:cNvPr>
          <p:cNvSpPr txBox="1"/>
          <p:nvPr/>
        </p:nvSpPr>
        <p:spPr>
          <a:xfrm>
            <a:off x="7049752" y="3820784"/>
            <a:ext cx="51422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Partisipasi</a:t>
            </a:r>
            <a:r>
              <a:rPr lang="en-ID" sz="24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</a:t>
            </a:r>
            <a:r>
              <a:rPr lang="en-ID" sz="24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Aktif</a:t>
            </a:r>
            <a:endParaRPr lang="en-ID" sz="24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nn-NO" sz="2000" dirty="0">
                <a:solidFill>
                  <a:srgbClr val="272525"/>
                </a:solidFill>
                <a:latin typeface="Segoe UI" panose="020B0502040204020203" pitchFamily="34" charset="0"/>
              </a:rPr>
              <a:t>Memungkinkan IP untuk berpartisipasi secara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aktif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dalam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proyek-proyek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yang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berdampak</a:t>
            </a:r>
            <a:endParaRPr lang="en-ID" sz="2000" dirty="0">
              <a:solidFill>
                <a:srgbClr val="272525"/>
              </a:solidFill>
              <a:latin typeface="Segoe UI" panose="020B0502040204020203" pitchFamily="34" charset="0"/>
            </a:endParaRPr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F331ED32-A253-B2EC-56F4-0A9714420CD8}"/>
              </a:ext>
            </a:extLst>
          </p:cNvPr>
          <p:cNvSpPr txBox="1"/>
          <p:nvPr/>
        </p:nvSpPr>
        <p:spPr>
          <a:xfrm>
            <a:off x="7076685" y="1231311"/>
            <a:ext cx="464346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Manfaat</a:t>
            </a:r>
            <a:r>
              <a:rPr lang="en-ID" sz="24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yang </a:t>
            </a:r>
            <a:r>
              <a:rPr lang="en-ID" sz="24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Sesuai</a:t>
            </a:r>
            <a:endParaRPr lang="en-ID" sz="24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24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dengan</a:t>
            </a:r>
            <a:r>
              <a:rPr lang="en-ID" sz="24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</a:t>
            </a:r>
            <a:r>
              <a:rPr lang="en-ID" sz="24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Budaya</a:t>
            </a:r>
            <a:endParaRPr lang="en-ID" sz="24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Memberikan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manfaat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sosial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dan</a:t>
            </a:r>
          </a:p>
          <a:p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ekonomi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yang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sesuai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secara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budaya</a:t>
            </a:r>
            <a:endParaRPr lang="en-ID" sz="21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kepada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masyarakat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adat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yang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terkena</a:t>
            </a:r>
            <a:endParaRPr lang="en-ID" sz="21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dampak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proyek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.</a:t>
            </a:r>
            <a:endParaRPr lang="en-ID" dirty="0"/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AE2A38BE-AA4D-D609-3444-9308A2BFFD72}"/>
              </a:ext>
            </a:extLst>
          </p:cNvPr>
          <p:cNvSpPr txBox="1"/>
          <p:nvPr/>
        </p:nvSpPr>
        <p:spPr>
          <a:xfrm>
            <a:off x="655133" y="3866605"/>
            <a:ext cx="5455098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7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Hindari</a:t>
            </a:r>
            <a:r>
              <a:rPr lang="en-ID" sz="27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</a:t>
            </a:r>
            <a:r>
              <a:rPr lang="en-ID" sz="27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Dampak</a:t>
            </a:r>
            <a:r>
              <a:rPr lang="en-ID" sz="27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yang </a:t>
            </a:r>
          </a:p>
          <a:p>
            <a:r>
              <a:rPr lang="en-ID" sz="27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Merugikan</a:t>
            </a:r>
            <a:endParaRPr lang="en-ID" sz="27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Mencegah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masyarakat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adat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menderita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</a:p>
          <a:p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dampak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buruk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sebagai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akibat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dari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</a:p>
          <a:p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pelaksanaan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100" dirty="0" err="1">
                <a:solidFill>
                  <a:srgbClr val="272525"/>
                </a:solidFill>
                <a:latin typeface="Segoe UI" panose="020B0502040204020203" pitchFamily="34" charset="0"/>
              </a:rPr>
              <a:t>proyek</a:t>
            </a:r>
            <a:r>
              <a:rPr lang="en-ID" sz="2100" dirty="0">
                <a:solidFill>
                  <a:srgbClr val="272525"/>
                </a:solidFill>
                <a:latin typeface="Segoe UI" panose="020B0502040204020203" pitchFamily="34" charset="0"/>
              </a:rPr>
              <a:t>.</a:t>
            </a:r>
            <a:endParaRPr lang="en-ID" dirty="0"/>
          </a:p>
        </p:txBody>
      </p:sp>
      <p:cxnSp>
        <p:nvCxnSpPr>
          <p:cNvPr id="17" name="Konektor Lurus 16">
            <a:extLst>
              <a:ext uri="{FF2B5EF4-FFF2-40B4-BE49-F238E27FC236}">
                <a16:creationId xmlns:a16="http://schemas.microsoft.com/office/drawing/2014/main" id="{0E5BBD61-0BC1-8374-8C04-66B09B19C499}"/>
              </a:ext>
            </a:extLst>
          </p:cNvPr>
          <p:cNvCxnSpPr/>
          <p:nvPr/>
        </p:nvCxnSpPr>
        <p:spPr>
          <a:xfrm>
            <a:off x="6734130" y="183594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Konektor Lurus 18">
            <a:extLst>
              <a:ext uri="{FF2B5EF4-FFF2-40B4-BE49-F238E27FC236}">
                <a16:creationId xmlns:a16="http://schemas.microsoft.com/office/drawing/2014/main" id="{9872E6FF-93A4-7152-E13F-C78957DC8B98}"/>
              </a:ext>
            </a:extLst>
          </p:cNvPr>
          <p:cNvCxnSpPr>
            <a:cxnSpLocks/>
          </p:cNvCxnSpPr>
          <p:nvPr/>
        </p:nvCxnSpPr>
        <p:spPr>
          <a:xfrm flipV="1">
            <a:off x="760130" y="1006530"/>
            <a:ext cx="10960016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ersegi Panjang: Sudut Lengkung 22">
            <a:extLst>
              <a:ext uri="{FF2B5EF4-FFF2-40B4-BE49-F238E27FC236}">
                <a16:creationId xmlns:a16="http://schemas.microsoft.com/office/drawing/2014/main" id="{944DC201-9F68-1F16-3858-F3B8DAB4548B}"/>
              </a:ext>
            </a:extLst>
          </p:cNvPr>
          <p:cNvSpPr/>
          <p:nvPr/>
        </p:nvSpPr>
        <p:spPr>
          <a:xfrm>
            <a:off x="101127" y="1422847"/>
            <a:ext cx="545407" cy="55542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ID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ersegi Panjang: Sudut Lengkung 23">
            <a:extLst>
              <a:ext uri="{FF2B5EF4-FFF2-40B4-BE49-F238E27FC236}">
                <a16:creationId xmlns:a16="http://schemas.microsoft.com/office/drawing/2014/main" id="{5B4E9486-3196-375D-7228-64E140313B41}"/>
              </a:ext>
            </a:extLst>
          </p:cNvPr>
          <p:cNvSpPr/>
          <p:nvPr/>
        </p:nvSpPr>
        <p:spPr>
          <a:xfrm>
            <a:off x="6444729" y="3916880"/>
            <a:ext cx="562401" cy="53413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ID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ersegi Panjang: Sudut Lengkung 24">
            <a:extLst>
              <a:ext uri="{FF2B5EF4-FFF2-40B4-BE49-F238E27FC236}">
                <a16:creationId xmlns:a16="http://schemas.microsoft.com/office/drawing/2014/main" id="{A183A94F-EF87-4E21-D9E8-30AEDDE9D445}"/>
              </a:ext>
            </a:extLst>
          </p:cNvPr>
          <p:cNvSpPr/>
          <p:nvPr/>
        </p:nvSpPr>
        <p:spPr>
          <a:xfrm>
            <a:off x="101128" y="3956155"/>
            <a:ext cx="554005" cy="63124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ID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Persegi Panjang: Sudut Lengkung 25">
            <a:extLst>
              <a:ext uri="{FF2B5EF4-FFF2-40B4-BE49-F238E27FC236}">
                <a16:creationId xmlns:a16="http://schemas.microsoft.com/office/drawing/2014/main" id="{23EDD42A-547F-670D-6B2B-0138A37F1379}"/>
              </a:ext>
            </a:extLst>
          </p:cNvPr>
          <p:cNvSpPr/>
          <p:nvPr/>
        </p:nvSpPr>
        <p:spPr>
          <a:xfrm>
            <a:off x="6461876" y="1326528"/>
            <a:ext cx="562400" cy="53413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ID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E5A2669C-6A35-8194-9A81-AADC28071210}"/>
              </a:ext>
            </a:extLst>
          </p:cNvPr>
          <p:cNvSpPr txBox="1"/>
          <p:nvPr/>
        </p:nvSpPr>
        <p:spPr>
          <a:xfrm>
            <a:off x="2956414" y="2120950"/>
            <a:ext cx="615901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lang="en-ID" b="1" i="0" dirty="0">
                <a:solidFill>
                  <a:srgbClr val="E8E8E8"/>
                </a:solidFill>
                <a:effectLst/>
                <a:latin typeface="Google Sans"/>
              </a:rPr>
              <a:t>Ciri-</a:t>
            </a:r>
            <a:r>
              <a:rPr lang="en-ID" b="1" i="0" dirty="0" err="1">
                <a:solidFill>
                  <a:srgbClr val="E8E8E8"/>
                </a:solidFill>
                <a:effectLst/>
                <a:latin typeface="Google Sans"/>
              </a:rPr>
              <a:t>ciri</a:t>
            </a:r>
            <a:r>
              <a:rPr lang="en-ID" b="1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1" i="0" dirty="0" err="1">
                <a:solidFill>
                  <a:srgbClr val="E8E8E8"/>
                </a:solidFill>
                <a:effectLst/>
                <a:latin typeface="Google Sans"/>
              </a:rPr>
              <a:t>masyarakat</a:t>
            </a:r>
            <a:r>
              <a:rPr lang="en-ID" b="1" i="0" dirty="0">
                <a:solidFill>
                  <a:srgbClr val="E8E8E8"/>
                </a:solidFill>
                <a:effectLst/>
                <a:latin typeface="Google Sans"/>
              </a:rPr>
              <a:t> </a:t>
            </a:r>
            <a:r>
              <a:rPr lang="en-ID" b="1" i="0" dirty="0" err="1">
                <a:solidFill>
                  <a:srgbClr val="E8E8E8"/>
                </a:solidFill>
                <a:effectLst/>
                <a:latin typeface="Google Sans"/>
              </a:rPr>
              <a:t>tradisional</a:t>
            </a:r>
            <a:endParaRPr lang="en-ID" b="0" i="0" dirty="0">
              <a:solidFill>
                <a:srgbClr val="E8E8E8"/>
              </a:solidFill>
              <a:effectLst/>
              <a:latin typeface="Google Sans"/>
            </a:endParaRPr>
          </a:p>
          <a:p>
            <a:pPr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Taat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pada </a:t>
            </a:r>
            <a:r>
              <a:rPr lang="en-ID" b="1" i="0" dirty="0" err="1">
                <a:solidFill>
                  <a:srgbClr val="E8E8E8"/>
                </a:solidFill>
                <a:effectLst/>
                <a:latin typeface="Google Sans"/>
              </a:rPr>
              <a:t>adat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 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istiadat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.</a:t>
            </a:r>
          </a:p>
          <a:p>
            <a:pPr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Masyarakatnya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homogen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.</a:t>
            </a:r>
          </a:p>
          <a:p>
            <a:pPr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Pengendalian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sosial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yang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kuat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.</a:t>
            </a:r>
          </a:p>
          <a:p>
            <a:pPr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Kehidupan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sosial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relatif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statis.</a:t>
            </a:r>
          </a:p>
          <a:p>
            <a:pPr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Mengutamakan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kepentingan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kolektif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atau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berdasarkan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kelompok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.</a:t>
            </a:r>
          </a:p>
          <a:p>
            <a:pPr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Cenderung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tertutup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terhadap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E8E8E8"/>
                </a:solidFill>
                <a:effectLst/>
                <a:latin typeface="Google Sans"/>
              </a:rPr>
              <a:t>perubahan</a:t>
            </a:r>
            <a:r>
              <a:rPr lang="en-ID" b="0" i="0" dirty="0">
                <a:solidFill>
                  <a:srgbClr val="E8E8E8"/>
                </a:solidFill>
                <a:effectLst/>
                <a:latin typeface="Google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00FD5-D6F3-CE85-9581-6B140755A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7C01F-E93D-E293-7C85-0826F893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EFFA55FE-A085-9CC1-B4D0-4DE9532E6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DB2B345F-C69D-3CD4-E43F-6DF5012C75CC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242B4A0E-253E-C7BB-F5C9-21C9F7D4D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5299BDB4-C859-0783-1A55-A05AC7AC56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E8F2BA6A-5D7A-0067-0C4B-FB944CB59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sp>
        <p:nvSpPr>
          <p:cNvPr id="10" name="Kotak Teks 9">
            <a:extLst>
              <a:ext uri="{FF2B5EF4-FFF2-40B4-BE49-F238E27FC236}">
                <a16:creationId xmlns:a16="http://schemas.microsoft.com/office/drawing/2014/main" id="{3A891EC1-7ABF-934C-B9E3-5783421B7981}"/>
              </a:ext>
            </a:extLst>
          </p:cNvPr>
          <p:cNvSpPr txBox="1"/>
          <p:nvPr/>
        </p:nvSpPr>
        <p:spPr>
          <a:xfrm>
            <a:off x="698791" y="2238148"/>
            <a:ext cx="4602964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b="1" dirty="0" err="1">
                <a:solidFill>
                  <a:srgbClr val="2D323B"/>
                </a:solidFill>
                <a:latin typeface="Segoe UI Black" panose="020B0A02040204020203" pitchFamily="34" charset="0"/>
              </a:rPr>
              <a:t>Persyaratan</a:t>
            </a:r>
            <a:r>
              <a:rPr lang="en-ID" sz="2800" b="1" dirty="0">
                <a:solidFill>
                  <a:srgbClr val="2D323B"/>
                </a:solidFill>
                <a:latin typeface="Segoe UI Black" panose="020B0A02040204020203" pitchFamily="34" charset="0"/>
              </a:rPr>
              <a:t> </a:t>
            </a:r>
            <a:r>
              <a:rPr lang="en-ID" sz="2800" b="1" dirty="0" err="1">
                <a:solidFill>
                  <a:srgbClr val="2D323B"/>
                </a:solidFill>
                <a:latin typeface="Segoe UI Black" panose="020B0A02040204020203" pitchFamily="34" charset="0"/>
              </a:rPr>
              <a:t>Umum</a:t>
            </a:r>
            <a:endParaRPr lang="en-ID" sz="2800" b="1" dirty="0">
              <a:solidFill>
                <a:srgbClr val="2D323B"/>
              </a:solidFill>
              <a:latin typeface="Segoe UI Black" panose="020B0A02040204020203" pitchFamily="34" charset="0"/>
            </a:endParaRPr>
          </a:p>
          <a:p>
            <a:r>
              <a:rPr lang="en-ID" sz="2000" dirty="0">
                <a:solidFill>
                  <a:srgbClr val="2D323B"/>
                </a:solidFill>
                <a:latin typeface="Wingdings" panose="05000000000000000000" pitchFamily="2" charset="2"/>
              </a:rPr>
              <a:t>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Konsultasi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dan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Partisipasi</a:t>
            </a:r>
            <a:endParaRPr lang="en-ID" sz="2000" dirty="0">
              <a:solidFill>
                <a:srgbClr val="2D323B"/>
              </a:solidFill>
              <a:latin typeface="Segoe UI" panose="020B0502040204020203" pitchFamily="34" charset="0"/>
            </a:endParaRPr>
          </a:p>
          <a:p>
            <a:r>
              <a:rPr lang="en-ID" sz="2000" dirty="0">
                <a:solidFill>
                  <a:srgbClr val="2D323B"/>
                </a:solidFill>
                <a:latin typeface="Wingdings" panose="05000000000000000000" pitchFamily="2" charset="2"/>
              </a:rPr>
              <a:t>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Penilaian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(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kajian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)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dampak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sosial</a:t>
            </a:r>
            <a:endParaRPr lang="en-ID" sz="2000" dirty="0">
              <a:solidFill>
                <a:srgbClr val="2D323B"/>
              </a:solidFill>
              <a:latin typeface="Segoe UI" panose="020B0502040204020203" pitchFamily="34" charset="0"/>
            </a:endParaRPr>
          </a:p>
          <a:p>
            <a:r>
              <a:rPr lang="en-ID" sz="2000" dirty="0">
                <a:solidFill>
                  <a:srgbClr val="2D323B"/>
                </a:solidFill>
                <a:latin typeface="Wingdings" panose="05000000000000000000" pitchFamily="2" charset="2"/>
              </a:rPr>
              <a:t>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Perencanaan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masyarakat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adat</a:t>
            </a:r>
            <a:endParaRPr lang="en-ID" sz="2000" dirty="0">
              <a:solidFill>
                <a:srgbClr val="2D323B"/>
              </a:solidFill>
              <a:latin typeface="Segoe UI" panose="020B0502040204020203" pitchFamily="34" charset="0"/>
            </a:endParaRPr>
          </a:p>
          <a:p>
            <a:r>
              <a:rPr lang="en-ID" sz="2000" dirty="0">
                <a:solidFill>
                  <a:srgbClr val="2D323B"/>
                </a:solidFill>
                <a:latin typeface="Wingdings" panose="05000000000000000000" pitchFamily="2" charset="2"/>
              </a:rPr>
              <a:t>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Pengungkapan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informasi</a:t>
            </a:r>
            <a:endParaRPr lang="en-ID" sz="2000" dirty="0">
              <a:solidFill>
                <a:srgbClr val="2D323B"/>
              </a:solidFill>
              <a:latin typeface="Segoe UI" panose="020B0502040204020203" pitchFamily="34" charset="0"/>
            </a:endParaRPr>
          </a:p>
          <a:p>
            <a:r>
              <a:rPr lang="en-ID" sz="2000" dirty="0">
                <a:solidFill>
                  <a:srgbClr val="2D323B"/>
                </a:solidFill>
                <a:latin typeface="Wingdings" panose="05000000000000000000" pitchFamily="2" charset="2"/>
              </a:rPr>
              <a:t>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Mekanisme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penanganan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keluhan</a:t>
            </a:r>
            <a:endParaRPr lang="en-ID" sz="2000" dirty="0">
              <a:solidFill>
                <a:srgbClr val="2D323B"/>
              </a:solidFill>
              <a:latin typeface="Segoe UI" panose="020B0502040204020203" pitchFamily="34" charset="0"/>
            </a:endParaRPr>
          </a:p>
          <a:p>
            <a:r>
              <a:rPr lang="en-ID" sz="2000" dirty="0">
                <a:solidFill>
                  <a:srgbClr val="2D323B"/>
                </a:solidFill>
                <a:latin typeface="Wingdings" panose="05000000000000000000" pitchFamily="2" charset="2"/>
              </a:rPr>
              <a:t>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Pemantauan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dan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pelaporan</a:t>
            </a:r>
            <a:endParaRPr lang="en-ID" sz="2000" dirty="0">
              <a:solidFill>
                <a:srgbClr val="2D323B"/>
              </a:solidFill>
              <a:latin typeface="Segoe UI" panose="020B0502040204020203" pitchFamily="34" charset="0"/>
            </a:endParaRPr>
          </a:p>
          <a:p>
            <a:r>
              <a:rPr lang="en-ID" sz="2000" dirty="0">
                <a:solidFill>
                  <a:srgbClr val="2D323B"/>
                </a:solidFill>
                <a:latin typeface="Wingdings" panose="05000000000000000000" pitchFamily="2" charset="2"/>
              </a:rPr>
              <a:t>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Dampak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yang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tidak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diantisipasi</a:t>
            </a:r>
            <a:endParaRPr lang="en-ID" sz="2000" dirty="0">
              <a:solidFill>
                <a:srgbClr val="2D323B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27044D9B-F1DA-10D4-E19D-12A220E7781A}"/>
              </a:ext>
            </a:extLst>
          </p:cNvPr>
          <p:cNvSpPr txBox="1"/>
          <p:nvPr/>
        </p:nvSpPr>
        <p:spPr>
          <a:xfrm>
            <a:off x="4677508" y="136525"/>
            <a:ext cx="71322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Persyaratan</a:t>
            </a:r>
            <a:r>
              <a:rPr kumimoji="0" lang="en-ID" sz="3200" b="1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(Jika </a:t>
            </a:r>
            <a:r>
              <a:rPr kumimoji="0" lang="en-ID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Proyek</a:t>
            </a:r>
            <a:r>
              <a:rPr kumimoji="0" lang="en-ID" sz="3200" b="1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ID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ada</a:t>
            </a:r>
            <a:r>
              <a:rPr kumimoji="0" lang="en-ID" sz="3200" b="1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) Masyarakat Adat</a:t>
            </a: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78306A5F-6EFA-DB1B-DE09-F5FAAA0C6D0D}"/>
              </a:ext>
            </a:extLst>
          </p:cNvPr>
          <p:cNvSpPr txBox="1"/>
          <p:nvPr/>
        </p:nvSpPr>
        <p:spPr>
          <a:xfrm>
            <a:off x="5451224" y="2255736"/>
            <a:ext cx="4677508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Persyaratan</a:t>
            </a:r>
            <a:r>
              <a: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 </a:t>
            </a:r>
            <a:r>
              <a:rPr kumimoji="0" lang="en-ID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Khusus</a:t>
            </a:r>
            <a:endParaRPr kumimoji="0" lang="en-ID" sz="2800" b="1" i="0" u="none" strike="noStrike" kern="1200" cap="none" spc="0" normalizeH="0" baseline="0" noProof="0" dirty="0">
              <a:ln>
                <a:noFill/>
              </a:ln>
              <a:solidFill>
                <a:srgbClr val="2D323B"/>
              </a:solidFill>
              <a:effectLst/>
              <a:uLnTx/>
              <a:uFillTx/>
              <a:latin typeface="Segoe UI Black" panose="020B0A02040204020203" pitchFamily="34" charset="0"/>
              <a:ea typeface="+mn-ea"/>
              <a:cs typeface="+mn-cs"/>
            </a:endParaRPr>
          </a:p>
          <a:p>
            <a:pPr marL="360363" marR="0" lvl="0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Wingdings" panose="05000000000000000000" pitchFamily="2" charset="2"/>
                <a:ea typeface="+mn-ea"/>
                <a:cs typeface="+mn-cs"/>
              </a:rPr>
              <a:t> 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Rencana aksi untuk pengakuan hukum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atas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hak-hak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adat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atas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tanah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dan wilayah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atau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wilayah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leluhur</a:t>
            </a:r>
            <a:endParaRPr kumimoji="0" lang="en-ID" sz="2000" b="0" i="0" u="none" strike="noStrike" kern="1200" cap="none" spc="0" normalizeH="0" baseline="0" noProof="0" dirty="0">
              <a:ln>
                <a:noFill/>
              </a:ln>
              <a:solidFill>
                <a:srgbClr val="2D323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360363" marR="0" lvl="0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Wingdings" panose="05000000000000000000" pitchFamily="2" charset="2"/>
                <a:ea typeface="+mn-ea"/>
                <a:cs typeface="+mn-cs"/>
              </a:rPr>
              <a:t>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Persetujuan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dari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masyarakat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adat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yang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terkena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dampak</a:t>
            </a:r>
            <a:endParaRPr kumimoji="0" lang="en-ID" sz="2000" b="0" i="0" u="none" strike="noStrike" kern="1200" cap="none" spc="0" normalizeH="0" baseline="0" noProof="0" dirty="0">
              <a:ln>
                <a:noFill/>
              </a:ln>
              <a:solidFill>
                <a:srgbClr val="2D323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360363" marR="0" lvl="0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Wingdings" panose="05000000000000000000" pitchFamily="2" charset="2"/>
                <a:ea typeface="+mn-ea"/>
                <a:cs typeface="+mn-cs"/>
              </a:rPr>
              <a:t>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Rencana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Pembangunan dan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perlindungan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Masyarakat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adat</a:t>
            </a:r>
            <a:endParaRPr kumimoji="0" lang="en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3A014689-D554-6EBF-A247-70612A548BBB}"/>
              </a:ext>
            </a:extLst>
          </p:cNvPr>
          <p:cNvSpPr txBox="1"/>
          <p:nvPr/>
        </p:nvSpPr>
        <p:spPr>
          <a:xfrm>
            <a:off x="698791" y="1591408"/>
            <a:ext cx="54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ID" dirty="0"/>
          </a:p>
        </p:txBody>
      </p:sp>
      <p:sp>
        <p:nvSpPr>
          <p:cNvPr id="19" name="Persegi Panjang: Sudut Lengkung 18">
            <a:extLst>
              <a:ext uri="{FF2B5EF4-FFF2-40B4-BE49-F238E27FC236}">
                <a16:creationId xmlns:a16="http://schemas.microsoft.com/office/drawing/2014/main" id="{4557FBA8-BE1E-B2A3-FFDE-70C4CFC44E4D}"/>
              </a:ext>
            </a:extLst>
          </p:cNvPr>
          <p:cNvSpPr/>
          <p:nvPr/>
        </p:nvSpPr>
        <p:spPr>
          <a:xfrm>
            <a:off x="729760" y="1598604"/>
            <a:ext cx="597883" cy="59729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1</a:t>
            </a:r>
            <a:endParaRPr lang="en-ID" b="1" dirty="0">
              <a:solidFill>
                <a:schemeClr val="tx1"/>
              </a:solidFill>
            </a:endParaRPr>
          </a:p>
        </p:txBody>
      </p:sp>
      <p:sp>
        <p:nvSpPr>
          <p:cNvPr id="20" name="Persegi Panjang: Sudut Lengkung 19">
            <a:extLst>
              <a:ext uri="{FF2B5EF4-FFF2-40B4-BE49-F238E27FC236}">
                <a16:creationId xmlns:a16="http://schemas.microsoft.com/office/drawing/2014/main" id="{E22E487A-D6CD-6E8E-A822-1E01F4F41B1E}"/>
              </a:ext>
            </a:extLst>
          </p:cNvPr>
          <p:cNvSpPr/>
          <p:nvPr/>
        </p:nvSpPr>
        <p:spPr>
          <a:xfrm>
            <a:off x="5457725" y="1441293"/>
            <a:ext cx="597883" cy="59729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2</a:t>
            </a:r>
            <a:endParaRPr lang="en-ID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046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DADE7-D05F-9BE5-56AB-199DBC59C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C1548D5C-2F69-F907-119E-4759D7FEF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10217C03-5744-C8D3-CA00-2968BEFE511B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52558294-D701-450F-ABF5-CBD3E995F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BDE05EC6-67A2-A6D2-68DE-1C8822832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8961D0C3-4FF2-B482-8262-020BF1B395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B1482E46-4AF6-771A-4AAD-7C5D325E36C9}"/>
              </a:ext>
            </a:extLst>
          </p:cNvPr>
          <p:cNvSpPr txBox="1"/>
          <p:nvPr/>
        </p:nvSpPr>
        <p:spPr>
          <a:xfrm>
            <a:off x="7159950" y="199849"/>
            <a:ext cx="48649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6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Pemicu</a:t>
            </a:r>
            <a:r>
              <a:rPr lang="en-ID" sz="3600" b="1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ID" sz="36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Kebijakan</a:t>
            </a:r>
            <a:endParaRPr lang="en-ID" sz="1400" dirty="0"/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C9803268-4EAD-25CE-C919-2E41EB11DB3C}"/>
              </a:ext>
            </a:extLst>
          </p:cNvPr>
          <p:cNvSpPr txBox="1"/>
          <p:nvPr/>
        </p:nvSpPr>
        <p:spPr>
          <a:xfrm>
            <a:off x="241868" y="2350274"/>
            <a:ext cx="2792966" cy="236988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D" sz="2000" b="1" dirty="0">
                <a:solidFill>
                  <a:srgbClr val="000000"/>
                </a:solidFill>
                <a:latin typeface="Segoe UI Black" panose="020B0A02040204020203" pitchFamily="34" charset="0"/>
              </a:rPr>
              <a:t>Indigenous People </a:t>
            </a:r>
          </a:p>
          <a:p>
            <a:r>
              <a:rPr lang="en-ID" sz="2000" b="1" dirty="0">
                <a:solidFill>
                  <a:srgbClr val="000000"/>
                </a:solidFill>
                <a:latin typeface="Segoe UI Black" panose="020B0A02040204020203" pitchFamily="34" charset="0"/>
              </a:rPr>
              <a:t>Triggers:</a:t>
            </a:r>
          </a:p>
          <a:p>
            <a:pPr marL="354013" indent="-354013"/>
            <a:r>
              <a:rPr lang="en-ID" sz="1800" dirty="0">
                <a:solidFill>
                  <a:srgbClr val="000000"/>
                </a:solidFill>
                <a:latin typeface="Wingdings" panose="05000000000000000000" pitchFamily="2" charset="2"/>
              </a:rPr>
              <a:t> </a:t>
            </a:r>
            <a:r>
              <a:rPr lang="en-ID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Dampak</a:t>
            </a:r>
            <a:r>
              <a:rPr lang="en-ID" sz="18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positif</a:t>
            </a:r>
            <a:r>
              <a:rPr lang="en-ID" dirty="0">
                <a:solidFill>
                  <a:srgbClr val="000000"/>
                </a:solidFill>
                <a:latin typeface="Segoe UI" panose="020B0502040204020203" pitchFamily="34" charset="0"/>
              </a:rPr>
              <a:t> da</a:t>
            </a:r>
            <a:r>
              <a:rPr lang="en-ID" sz="1800" dirty="0">
                <a:solidFill>
                  <a:srgbClr val="000000"/>
                </a:solidFill>
                <a:latin typeface="Segoe UI" panose="020B0502040204020203" pitchFamily="34" charset="0"/>
              </a:rPr>
              <a:t>n </a:t>
            </a:r>
            <a:r>
              <a:rPr lang="en-ID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atau</a:t>
            </a:r>
            <a:r>
              <a:rPr lang="en-ID" sz="1800" dirty="0">
                <a:solidFill>
                  <a:srgbClr val="000000"/>
                </a:solidFill>
                <a:latin typeface="Segoe UI" panose="020B0502040204020203" pitchFamily="34" charset="0"/>
              </a:rPr>
              <a:t> negative</a:t>
            </a:r>
          </a:p>
          <a:p>
            <a:pPr marL="354013" indent="-354013"/>
            <a:r>
              <a:rPr lang="en-ID" sz="1800" dirty="0">
                <a:solidFill>
                  <a:srgbClr val="000000"/>
                </a:solidFill>
                <a:latin typeface="Wingdings" panose="05000000000000000000" pitchFamily="2" charset="2"/>
              </a:rPr>
              <a:t> </a:t>
            </a:r>
            <a:r>
              <a:rPr lang="en-ID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Dampak</a:t>
            </a:r>
            <a:r>
              <a:rPr lang="en-ID" sz="18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langsung</a:t>
            </a:r>
            <a:r>
              <a:rPr lang="en-ID" dirty="0">
                <a:solidFill>
                  <a:srgbClr val="000000"/>
                </a:solidFill>
                <a:latin typeface="Segoe UI" panose="020B0502040204020203" pitchFamily="34" charset="0"/>
              </a:rPr>
              <a:t> d</a:t>
            </a:r>
            <a:r>
              <a:rPr lang="en-ID" sz="1800" dirty="0">
                <a:solidFill>
                  <a:srgbClr val="000000"/>
                </a:solidFill>
                <a:latin typeface="Segoe UI" panose="020B0502040204020203" pitchFamily="34" charset="0"/>
              </a:rPr>
              <a:t>an </a:t>
            </a:r>
            <a:r>
              <a:rPr lang="en-ID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atau</a:t>
            </a:r>
            <a:r>
              <a:rPr lang="en-ID" sz="18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tidak</a:t>
            </a:r>
            <a:r>
              <a:rPr lang="en-ID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langsung</a:t>
            </a:r>
            <a:endParaRPr lang="en-ID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354013" indent="-354013"/>
            <a:r>
              <a:rPr lang="en-ID" sz="1800" dirty="0">
                <a:solidFill>
                  <a:srgbClr val="000000"/>
                </a:solidFill>
                <a:latin typeface="Wingdings" panose="05000000000000000000" pitchFamily="2" charset="2"/>
              </a:rPr>
              <a:t> </a:t>
            </a:r>
            <a:r>
              <a:rPr lang="en-ID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Dampak</a:t>
            </a:r>
            <a:r>
              <a:rPr lang="en-ID" sz="18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berwujud</a:t>
            </a:r>
            <a:r>
              <a:rPr lang="en-ID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>
                <a:solidFill>
                  <a:srgbClr val="000000"/>
                </a:solidFill>
                <a:latin typeface="Segoe UI" panose="020B0502040204020203" pitchFamily="34" charset="0"/>
              </a:rPr>
              <a:t>dan </a:t>
            </a:r>
            <a:r>
              <a:rPr lang="en-ID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tidak</a:t>
            </a:r>
            <a:r>
              <a:rPr lang="en-ID" sz="18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berwujud</a:t>
            </a:r>
            <a:endParaRPr lang="en-ID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FDFCA836-C919-1256-5D41-831C8D0FE48D}"/>
              </a:ext>
            </a:extLst>
          </p:cNvPr>
          <p:cNvSpPr txBox="1"/>
          <p:nvPr/>
        </p:nvSpPr>
        <p:spPr>
          <a:xfrm>
            <a:off x="3174291" y="1867951"/>
            <a:ext cx="3451389" cy="1877437"/>
          </a:xfrm>
          <a:prstGeom prst="rect">
            <a:avLst/>
          </a:prstGeom>
          <a:solidFill>
            <a:srgbClr val="FFF3FE"/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Martabat</a:t>
            </a:r>
            <a:r>
              <a:rPr lang="en-ID" sz="22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dan Hak </a:t>
            </a:r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Asasi</a:t>
            </a:r>
            <a:r>
              <a:rPr lang="en-ID" sz="22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</a:t>
            </a:r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Manusia</a:t>
            </a:r>
            <a:endParaRPr lang="en-ID" sz="22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Proyek-proyek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yang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mempengaruhi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martabat</a:t>
            </a:r>
            <a:r>
              <a:rPr lang="en-ID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fi-FI" sz="1800" dirty="0">
                <a:solidFill>
                  <a:srgbClr val="272525"/>
                </a:solidFill>
                <a:latin typeface="Segoe UI" panose="020B0502040204020203" pitchFamily="34" charset="0"/>
              </a:rPr>
              <a:t>masyarakat adat atau hak asasi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manusia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memicu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perlindungan</a:t>
            </a:r>
            <a:endParaRPr lang="en-ID" dirty="0"/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2790AB6D-366C-D92A-7758-06EBA1E0FD69}"/>
              </a:ext>
            </a:extLst>
          </p:cNvPr>
          <p:cNvSpPr txBox="1"/>
          <p:nvPr/>
        </p:nvSpPr>
        <p:spPr>
          <a:xfrm>
            <a:off x="6703794" y="1853320"/>
            <a:ext cx="3390558" cy="1877437"/>
          </a:xfrm>
          <a:prstGeom prst="rect">
            <a:avLst/>
          </a:prstGeom>
          <a:solidFill>
            <a:srgbClr val="FFF3FE"/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Sistem</a:t>
            </a:r>
            <a:r>
              <a:rPr lang="en-ID" sz="22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Mata </a:t>
            </a:r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Pencaharian</a:t>
            </a:r>
            <a:endParaRPr lang="en-ID" sz="22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Dampak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terhadap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system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mata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pencaharian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masyarakat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adat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mengaktifkan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perlindungan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kebijakan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20" name="Kotak Teks 19">
            <a:extLst>
              <a:ext uri="{FF2B5EF4-FFF2-40B4-BE49-F238E27FC236}">
                <a16:creationId xmlns:a16="http://schemas.microsoft.com/office/drawing/2014/main" id="{DB3CFC91-7AE7-49A5-B6E4-9B48700616EF}"/>
              </a:ext>
            </a:extLst>
          </p:cNvPr>
          <p:cNvSpPr txBox="1"/>
          <p:nvPr/>
        </p:nvSpPr>
        <p:spPr>
          <a:xfrm>
            <a:off x="3174291" y="4338979"/>
            <a:ext cx="3373409" cy="1538883"/>
          </a:xfrm>
          <a:prstGeom prst="rect">
            <a:avLst/>
          </a:prstGeom>
          <a:solidFill>
            <a:srgbClr val="FFF3FE"/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Budaya</a:t>
            </a:r>
            <a:endParaRPr lang="en-ID" sz="22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Proyek-proyek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yang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mempengaruhi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aspek-aspek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pl-PL" sz="1800" dirty="0">
                <a:solidFill>
                  <a:srgbClr val="272525"/>
                </a:solidFill>
                <a:latin typeface="Segoe UI" panose="020B0502040204020203" pitchFamily="34" charset="0"/>
              </a:rPr>
              <a:t>tak berwujud dari budaya MA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memerlukan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perlindungan</a:t>
            </a:r>
            <a:endParaRPr lang="en-ID" dirty="0"/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6877E7E5-C82E-F6B8-6AF9-170D8876727B}"/>
              </a:ext>
            </a:extLst>
          </p:cNvPr>
          <p:cNvSpPr txBox="1"/>
          <p:nvPr/>
        </p:nvSpPr>
        <p:spPr>
          <a:xfrm>
            <a:off x="6716312" y="4338979"/>
            <a:ext cx="3360891" cy="1600438"/>
          </a:xfrm>
          <a:prstGeom prst="rect">
            <a:avLst/>
          </a:prstGeom>
          <a:solidFill>
            <a:srgbClr val="FFF3FE"/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D" sz="22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Wilayah dan </a:t>
            </a:r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Sumber</a:t>
            </a:r>
            <a:endParaRPr lang="en-ID" sz="22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22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Daya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Dampak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terhadap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wilayah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adat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sumber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daya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alam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atau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budaya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memicu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penerapan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kebijakan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23" name="Persegi Panjang: Sudut Lengkung 22">
            <a:extLst>
              <a:ext uri="{FF2B5EF4-FFF2-40B4-BE49-F238E27FC236}">
                <a16:creationId xmlns:a16="http://schemas.microsoft.com/office/drawing/2014/main" id="{0EACE451-57A4-6881-8104-DC1BB9F297BB}"/>
              </a:ext>
            </a:extLst>
          </p:cNvPr>
          <p:cNvSpPr/>
          <p:nvPr/>
        </p:nvSpPr>
        <p:spPr>
          <a:xfrm>
            <a:off x="3185652" y="1375303"/>
            <a:ext cx="521110" cy="4041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  <a:endParaRPr lang="en-ID" b="1" dirty="0">
              <a:solidFill>
                <a:schemeClr val="tx1"/>
              </a:solidFill>
            </a:endParaRPr>
          </a:p>
        </p:txBody>
      </p:sp>
      <p:sp>
        <p:nvSpPr>
          <p:cNvPr id="24" name="Persegi Panjang: Sudut Lengkung 23">
            <a:extLst>
              <a:ext uri="{FF2B5EF4-FFF2-40B4-BE49-F238E27FC236}">
                <a16:creationId xmlns:a16="http://schemas.microsoft.com/office/drawing/2014/main" id="{4F9CE650-3C5D-B4A7-64B8-87B597DDD026}"/>
              </a:ext>
            </a:extLst>
          </p:cNvPr>
          <p:cNvSpPr/>
          <p:nvPr/>
        </p:nvSpPr>
        <p:spPr>
          <a:xfrm>
            <a:off x="6701156" y="1355228"/>
            <a:ext cx="521110" cy="4041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</a:t>
            </a:r>
            <a:endParaRPr lang="en-ID" b="1" dirty="0">
              <a:solidFill>
                <a:schemeClr val="tx1"/>
              </a:solidFill>
            </a:endParaRPr>
          </a:p>
        </p:txBody>
      </p:sp>
      <p:sp>
        <p:nvSpPr>
          <p:cNvPr id="26" name="Persegi Panjang: Sudut Lengkung 25">
            <a:extLst>
              <a:ext uri="{FF2B5EF4-FFF2-40B4-BE49-F238E27FC236}">
                <a16:creationId xmlns:a16="http://schemas.microsoft.com/office/drawing/2014/main" id="{95DA61B6-53EF-29B8-2D64-E5ED68C52CA6}"/>
              </a:ext>
            </a:extLst>
          </p:cNvPr>
          <p:cNvSpPr/>
          <p:nvPr/>
        </p:nvSpPr>
        <p:spPr>
          <a:xfrm>
            <a:off x="6701156" y="3859259"/>
            <a:ext cx="521110" cy="4041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4</a:t>
            </a:r>
            <a:endParaRPr lang="en-ID" b="1" dirty="0">
              <a:solidFill>
                <a:schemeClr val="tx1"/>
              </a:solidFill>
            </a:endParaRPr>
          </a:p>
        </p:txBody>
      </p:sp>
      <p:sp>
        <p:nvSpPr>
          <p:cNvPr id="27" name="Persegi Panjang: Sudut Lengkung 26">
            <a:extLst>
              <a:ext uri="{FF2B5EF4-FFF2-40B4-BE49-F238E27FC236}">
                <a16:creationId xmlns:a16="http://schemas.microsoft.com/office/drawing/2014/main" id="{4543496B-4BF1-E1C8-7AFB-FCD9C0BFE811}"/>
              </a:ext>
            </a:extLst>
          </p:cNvPr>
          <p:cNvSpPr/>
          <p:nvPr/>
        </p:nvSpPr>
        <p:spPr>
          <a:xfrm>
            <a:off x="3180737" y="3828784"/>
            <a:ext cx="521110" cy="4041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3</a:t>
            </a:r>
            <a:endParaRPr lang="en-ID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384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DF4DD-D566-F006-8AA6-44FD38CF8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otak Teks 2">
            <a:extLst>
              <a:ext uri="{FF2B5EF4-FFF2-40B4-BE49-F238E27FC236}">
                <a16:creationId xmlns:a16="http://schemas.microsoft.com/office/drawing/2014/main" id="{FC030539-F742-FFA4-83B1-E6DFC26E99B4}"/>
              </a:ext>
            </a:extLst>
          </p:cNvPr>
          <p:cNvSpPr txBox="1"/>
          <p:nvPr/>
        </p:nvSpPr>
        <p:spPr>
          <a:xfrm>
            <a:off x="6213965" y="136139"/>
            <a:ext cx="52775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b="1" dirty="0" err="1">
                <a:solidFill>
                  <a:srgbClr val="2D323B"/>
                </a:solidFill>
                <a:latin typeface="Segoe UI Black" panose="020B0A02040204020203" pitchFamily="34" charset="0"/>
              </a:rPr>
              <a:t>Prinsip-prinsip</a:t>
            </a:r>
            <a:r>
              <a:rPr lang="en-ID" sz="2800" b="1" dirty="0">
                <a:solidFill>
                  <a:srgbClr val="2D323B"/>
                </a:solidFill>
                <a:latin typeface="Segoe UI Black" panose="020B0A02040204020203" pitchFamily="34" charset="0"/>
              </a:rPr>
              <a:t> </a:t>
            </a:r>
            <a:r>
              <a:rPr lang="en-ID" sz="2800" b="1" dirty="0" err="1">
                <a:solidFill>
                  <a:srgbClr val="2D323B"/>
                </a:solidFill>
                <a:latin typeface="Segoe UI Black" panose="020B0A02040204020203" pitchFamily="34" charset="0"/>
              </a:rPr>
              <a:t>Perlindungan</a:t>
            </a:r>
            <a:r>
              <a:rPr lang="en-ID" sz="2800" b="1" dirty="0">
                <a:solidFill>
                  <a:srgbClr val="2D323B"/>
                </a:solidFill>
                <a:latin typeface="Segoe UI Black" panose="020B0A02040204020203" pitchFamily="34" charset="0"/>
              </a:rPr>
              <a:t> Masyarakat Adat</a:t>
            </a:r>
            <a:endParaRPr lang="en-ID" sz="1400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F34FD5B0-6192-10F6-BB5F-082F45824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951FBA8C-7E09-57CC-AEF4-5756EB003A43}"/>
              </a:ext>
            </a:extLst>
          </p:cNvPr>
          <p:cNvCxnSpPr>
            <a:cxnSpLocks/>
          </p:cNvCxnSpPr>
          <p:nvPr/>
        </p:nvCxnSpPr>
        <p:spPr>
          <a:xfrm flipV="1">
            <a:off x="733957" y="1208753"/>
            <a:ext cx="10960016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6B03541D-A311-5760-D7BB-8AF350DAA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sp>
        <p:nvSpPr>
          <p:cNvPr id="11" name="Kotak Teks 10">
            <a:extLst>
              <a:ext uri="{FF2B5EF4-FFF2-40B4-BE49-F238E27FC236}">
                <a16:creationId xmlns:a16="http://schemas.microsoft.com/office/drawing/2014/main" id="{54DDFE3C-0B8C-69BA-2CD0-D09305FEAF24}"/>
              </a:ext>
            </a:extLst>
          </p:cNvPr>
          <p:cNvSpPr txBox="1"/>
          <p:nvPr/>
        </p:nvSpPr>
        <p:spPr>
          <a:xfrm>
            <a:off x="317069" y="1311799"/>
            <a:ext cx="944180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dirty="0">
                <a:solidFill>
                  <a:srgbClr val="000000"/>
                </a:solidFill>
                <a:latin typeface="Arial" panose="020B0604020202020204" pitchFamily="34" charset="0"/>
              </a:rPr>
              <a:t>1. Melakukan penapisan sejak dini</a:t>
            </a:r>
          </a:p>
          <a:p>
            <a:pPr marL="263525" indent="-263525"/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2.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Melakukan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penilaian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dampak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sosial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sesuai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dengan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budaya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dan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peka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terhadap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gender</a:t>
            </a:r>
          </a:p>
          <a:p>
            <a:pPr marL="273050" indent="-273050"/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3.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Melakukan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konsultasi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bermakna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dan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memastikan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partisipasi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aktif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Masyarakat Adat</a:t>
            </a:r>
          </a:p>
          <a:p>
            <a:r>
              <a:rPr lang="fi-FI" sz="2000" dirty="0">
                <a:solidFill>
                  <a:srgbClr val="000000"/>
                </a:solidFill>
                <a:latin typeface="Arial" panose="020B0604020202020204" pitchFamily="34" charset="0"/>
              </a:rPr>
              <a:t>4. Memastikan persetujuan dari komunitas Masyarakat Adat 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yang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terkena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dampak</a:t>
            </a:r>
            <a:endParaRPr lang="en-ID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73050" indent="-273050"/>
            <a:r>
              <a:rPr lang="sv-SE" sz="2000" dirty="0">
                <a:solidFill>
                  <a:srgbClr val="000000"/>
                </a:solidFill>
                <a:latin typeface="Arial" panose="020B0604020202020204" pitchFamily="34" charset="0"/>
              </a:rPr>
              <a:t>5. Menghindari pembatasan akses dan pemindahan fisik dari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kawasan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lindung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dan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sumber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daya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alam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</a:p>
          <a:p>
            <a:pPr marL="273050" indent="-273050"/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6.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Memastikan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nn-NO" sz="2000" dirty="0">
                <a:solidFill>
                  <a:srgbClr val="000000"/>
                </a:solidFill>
                <a:latin typeface="Arial" panose="020B0604020202020204" pitchFamily="34" charset="0"/>
              </a:rPr>
              <a:t>Masyarakat Adat yang terkena dampak berpartisipasi dalam </a:t>
            </a:r>
            <a:r>
              <a:rPr lang="es-E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desain</a:t>
            </a:r>
            <a:r>
              <a:rPr lang="es-ES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s-E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implementasi</a:t>
            </a:r>
            <a:r>
              <a:rPr lang="es-ES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s-E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serta</a:t>
            </a:r>
            <a:r>
              <a:rPr lang="es-E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pemantauan</a:t>
            </a:r>
            <a:r>
              <a:rPr lang="es-ES" sz="2000" dirty="0">
                <a:solidFill>
                  <a:srgbClr val="000000"/>
                </a:solidFill>
                <a:latin typeface="Arial" panose="020B0604020202020204" pitchFamily="34" charset="0"/>
              </a:rPr>
              <a:t> dan </a:t>
            </a:r>
            <a:r>
              <a:rPr lang="es-E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evaluasi</a:t>
            </a:r>
            <a:r>
              <a:rPr lang="es-ES" sz="20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7.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Menyiapkan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rencana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Masyarakat Adat (IPP)</a:t>
            </a:r>
          </a:p>
          <a:p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8.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Mempublikasikan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IPP</a:t>
            </a:r>
          </a:p>
          <a:p>
            <a:pPr marL="273050" indent="-273050"/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9.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Menyiapkan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rencana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aksi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untuk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pengakuan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hukum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/>
              <a:t>atashak-hak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adat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atas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tanah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dan wilayah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atau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domain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leluhur</a:t>
            </a:r>
            <a:endParaRPr lang="en-ID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73050" indent="-273050"/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10.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Memantau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implementasi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IPP</a:t>
            </a:r>
            <a:endParaRPr lang="en-ID" sz="2000" dirty="0"/>
          </a:p>
        </p:txBody>
      </p:sp>
      <p:pic>
        <p:nvPicPr>
          <p:cNvPr id="15" name="Gambar 14">
            <a:extLst>
              <a:ext uri="{FF2B5EF4-FFF2-40B4-BE49-F238E27FC236}">
                <a16:creationId xmlns:a16="http://schemas.microsoft.com/office/drawing/2014/main" id="{945783AE-69F1-1D65-E8A8-269976B2B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5E375630-5B79-0E2E-7F3C-832F7A79BC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17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3CBC4-FD28-89BD-03A9-3AE4B5207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2CC70456-5F5A-AE66-02F4-214A63A91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32" y="136526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62AF5200-47C6-2030-FE9A-E62DAB096F51}"/>
              </a:ext>
            </a:extLst>
          </p:cNvPr>
          <p:cNvCxnSpPr>
            <a:cxnSpLocks/>
          </p:cNvCxnSpPr>
          <p:nvPr/>
        </p:nvCxnSpPr>
        <p:spPr>
          <a:xfrm flipV="1">
            <a:off x="396945" y="1311799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69919D4C-F95A-4DEB-F9EE-BAC512B71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A2B5986F-7D70-DA8C-0A26-C8EE41444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A506D531-44E8-4CA8-3202-32F89C072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sp>
        <p:nvSpPr>
          <p:cNvPr id="6" name="Kotak Teks 5">
            <a:extLst>
              <a:ext uri="{FF2B5EF4-FFF2-40B4-BE49-F238E27FC236}">
                <a16:creationId xmlns:a16="http://schemas.microsoft.com/office/drawing/2014/main" id="{D5C4EA6F-1EFF-A018-6C2C-3849DB428187}"/>
              </a:ext>
            </a:extLst>
          </p:cNvPr>
          <p:cNvSpPr txBox="1"/>
          <p:nvPr/>
        </p:nvSpPr>
        <p:spPr>
          <a:xfrm>
            <a:off x="4404946" y="280068"/>
            <a:ext cx="7654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Pembagian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Kewenangan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Kementerian</a:t>
            </a:r>
            <a:endParaRPr lang="en-ID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ersegi Panjang: Sudut Lengkung 9">
            <a:extLst>
              <a:ext uri="{FF2B5EF4-FFF2-40B4-BE49-F238E27FC236}">
                <a16:creationId xmlns:a16="http://schemas.microsoft.com/office/drawing/2014/main" id="{570C4690-FE8C-C00F-FD11-818F61A6438A}"/>
              </a:ext>
            </a:extLst>
          </p:cNvPr>
          <p:cNvSpPr/>
          <p:nvPr/>
        </p:nvSpPr>
        <p:spPr>
          <a:xfrm>
            <a:off x="3845988" y="1430612"/>
            <a:ext cx="2857501" cy="172355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2060"/>
                </a:solidFill>
              </a:rPr>
              <a:t>Kementrian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Dalam</a:t>
            </a:r>
            <a:r>
              <a:rPr lang="en-US" dirty="0">
                <a:solidFill>
                  <a:srgbClr val="002060"/>
                </a:solidFill>
              </a:rPr>
              <a:t> Negeri (</a:t>
            </a:r>
            <a:r>
              <a:rPr lang="en-US" dirty="0" err="1">
                <a:solidFill>
                  <a:srgbClr val="002060"/>
                </a:solidFill>
              </a:rPr>
              <a:t>Pedoman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Pengakuan</a:t>
            </a:r>
            <a:r>
              <a:rPr lang="en-US" dirty="0">
                <a:solidFill>
                  <a:srgbClr val="002060"/>
                </a:solidFill>
              </a:rPr>
              <a:t> MHA) UU No 6 /2014 </a:t>
            </a:r>
            <a:r>
              <a:rPr lang="en-US" dirty="0" err="1">
                <a:solidFill>
                  <a:srgbClr val="002060"/>
                </a:solidFill>
              </a:rPr>
              <a:t>tentang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endParaRPr lang="en-ID" dirty="0">
              <a:solidFill>
                <a:srgbClr val="002060"/>
              </a:solidFill>
            </a:endParaRPr>
          </a:p>
        </p:txBody>
      </p:sp>
      <p:sp>
        <p:nvSpPr>
          <p:cNvPr id="12" name="Persegi Panjang: Sudut Lengkung 11">
            <a:extLst>
              <a:ext uri="{FF2B5EF4-FFF2-40B4-BE49-F238E27FC236}">
                <a16:creationId xmlns:a16="http://schemas.microsoft.com/office/drawing/2014/main" id="{F20289E3-729B-0127-1D14-ABAFF3A8BED6}"/>
              </a:ext>
            </a:extLst>
          </p:cNvPr>
          <p:cNvSpPr/>
          <p:nvPr/>
        </p:nvSpPr>
        <p:spPr>
          <a:xfrm>
            <a:off x="7039274" y="4859610"/>
            <a:ext cx="2857501" cy="18618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2060"/>
                </a:solidFill>
              </a:rPr>
              <a:t>Kementrian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Kelautan</a:t>
            </a:r>
            <a:r>
              <a:rPr lang="en-US" dirty="0">
                <a:solidFill>
                  <a:srgbClr val="002060"/>
                </a:solidFill>
              </a:rPr>
              <a:t> dan </a:t>
            </a:r>
            <a:r>
              <a:rPr lang="en-US" dirty="0" err="1">
                <a:solidFill>
                  <a:srgbClr val="002060"/>
                </a:solidFill>
              </a:rPr>
              <a:t>Perikanan</a:t>
            </a:r>
            <a:r>
              <a:rPr lang="en-US" dirty="0">
                <a:solidFill>
                  <a:srgbClr val="002060"/>
                </a:solidFill>
              </a:rPr>
              <a:t>  (</a:t>
            </a:r>
            <a:r>
              <a:rPr lang="en-US" dirty="0" err="1">
                <a:solidFill>
                  <a:srgbClr val="002060"/>
                </a:solidFill>
              </a:rPr>
              <a:t>Perlindungan</a:t>
            </a:r>
            <a:r>
              <a:rPr lang="en-US" dirty="0">
                <a:solidFill>
                  <a:srgbClr val="002060"/>
                </a:solidFill>
              </a:rPr>
              <a:t> Wilayah Adat dan </a:t>
            </a:r>
            <a:r>
              <a:rPr lang="en-US" dirty="0" err="1">
                <a:solidFill>
                  <a:srgbClr val="002060"/>
                </a:solidFill>
              </a:rPr>
              <a:t>sisir</a:t>
            </a:r>
            <a:endParaRPr lang="en-ID" dirty="0">
              <a:solidFill>
                <a:srgbClr val="002060"/>
              </a:solidFill>
            </a:endParaRPr>
          </a:p>
        </p:txBody>
      </p:sp>
      <p:sp>
        <p:nvSpPr>
          <p:cNvPr id="13" name="Persegi Panjang: Sudut Lengkung 12">
            <a:extLst>
              <a:ext uri="{FF2B5EF4-FFF2-40B4-BE49-F238E27FC236}">
                <a16:creationId xmlns:a16="http://schemas.microsoft.com/office/drawing/2014/main" id="{1EDEC675-2662-D76A-8F8A-07CE562F6BC0}"/>
              </a:ext>
            </a:extLst>
          </p:cNvPr>
          <p:cNvSpPr/>
          <p:nvPr/>
        </p:nvSpPr>
        <p:spPr>
          <a:xfrm>
            <a:off x="473276" y="4930812"/>
            <a:ext cx="2857501" cy="172355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2060"/>
                </a:solidFill>
              </a:rPr>
              <a:t>Kementria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Sosial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dirty="0" err="1">
                <a:solidFill>
                  <a:srgbClr val="002060"/>
                </a:solidFill>
              </a:rPr>
              <a:t>Pemberdayaan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Komunitas</a:t>
            </a:r>
            <a:r>
              <a:rPr lang="en-US" dirty="0">
                <a:solidFill>
                  <a:srgbClr val="002060"/>
                </a:solidFill>
              </a:rPr>
              <a:t> Adat)</a:t>
            </a:r>
            <a:endParaRPr lang="en-ID" dirty="0">
              <a:solidFill>
                <a:srgbClr val="002060"/>
              </a:solidFill>
            </a:endParaRPr>
          </a:p>
        </p:txBody>
      </p:sp>
      <p:sp>
        <p:nvSpPr>
          <p:cNvPr id="14" name="Persegi Panjang: Sudut Lengkung 13">
            <a:extLst>
              <a:ext uri="{FF2B5EF4-FFF2-40B4-BE49-F238E27FC236}">
                <a16:creationId xmlns:a16="http://schemas.microsoft.com/office/drawing/2014/main" id="{1CAFEBD7-614A-CA31-28D9-9F95671E5EA6}"/>
              </a:ext>
            </a:extLst>
          </p:cNvPr>
          <p:cNvSpPr/>
          <p:nvPr/>
        </p:nvSpPr>
        <p:spPr>
          <a:xfrm>
            <a:off x="493790" y="2960867"/>
            <a:ext cx="2857501" cy="172355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2060"/>
                </a:solidFill>
              </a:rPr>
              <a:t>Kementrian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Agraria</a:t>
            </a:r>
            <a:r>
              <a:rPr lang="en-US" dirty="0">
                <a:solidFill>
                  <a:srgbClr val="002060"/>
                </a:solidFill>
              </a:rPr>
              <a:t> dan Tata Ruang /BPN (</a:t>
            </a:r>
            <a:r>
              <a:rPr lang="en-US" dirty="0" err="1">
                <a:solidFill>
                  <a:srgbClr val="002060"/>
                </a:solidFill>
              </a:rPr>
              <a:t>Sertifikat</a:t>
            </a:r>
            <a:r>
              <a:rPr lang="en-US" dirty="0">
                <a:solidFill>
                  <a:srgbClr val="002060"/>
                </a:solidFill>
              </a:rPr>
              <a:t> Hak </a:t>
            </a:r>
            <a:r>
              <a:rPr lang="en-US" dirty="0" err="1">
                <a:solidFill>
                  <a:srgbClr val="002060"/>
                </a:solidFill>
              </a:rPr>
              <a:t>Komunal</a:t>
            </a:r>
            <a:r>
              <a:rPr lang="en-US" dirty="0">
                <a:solidFill>
                  <a:srgbClr val="002060"/>
                </a:solidFill>
              </a:rPr>
              <a:t>)- </a:t>
            </a:r>
            <a:r>
              <a:rPr lang="en-US" dirty="0" err="1">
                <a:solidFill>
                  <a:srgbClr val="002060"/>
                </a:solidFill>
              </a:rPr>
              <a:t>Permen</a:t>
            </a:r>
            <a:r>
              <a:rPr lang="en-US" dirty="0">
                <a:solidFill>
                  <a:srgbClr val="002060"/>
                </a:solidFill>
              </a:rPr>
              <a:t> ATR 16/2016</a:t>
            </a:r>
            <a:endParaRPr lang="en-ID" dirty="0">
              <a:solidFill>
                <a:srgbClr val="002060"/>
              </a:solidFill>
            </a:endParaRPr>
          </a:p>
        </p:txBody>
      </p:sp>
      <p:sp>
        <p:nvSpPr>
          <p:cNvPr id="17" name="Persegi Panjang: Sudut Lengkung 16">
            <a:extLst>
              <a:ext uri="{FF2B5EF4-FFF2-40B4-BE49-F238E27FC236}">
                <a16:creationId xmlns:a16="http://schemas.microsoft.com/office/drawing/2014/main" id="{D979D7EA-A2D0-F920-82A0-4C6464933070}"/>
              </a:ext>
            </a:extLst>
          </p:cNvPr>
          <p:cNvSpPr/>
          <p:nvPr/>
        </p:nvSpPr>
        <p:spPr>
          <a:xfrm>
            <a:off x="7114850" y="2960867"/>
            <a:ext cx="2857501" cy="172355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2060"/>
                </a:solidFill>
              </a:rPr>
              <a:t>Kementrian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Lingkungan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Hidup</a:t>
            </a:r>
            <a:r>
              <a:rPr lang="en-US" dirty="0">
                <a:solidFill>
                  <a:srgbClr val="002060"/>
                </a:solidFill>
              </a:rPr>
              <a:t> dan </a:t>
            </a:r>
            <a:r>
              <a:rPr lang="en-US" dirty="0" err="1">
                <a:solidFill>
                  <a:srgbClr val="002060"/>
                </a:solidFill>
              </a:rPr>
              <a:t>Kehutanan</a:t>
            </a:r>
            <a:r>
              <a:rPr lang="en-US" dirty="0">
                <a:solidFill>
                  <a:srgbClr val="002060"/>
                </a:solidFill>
              </a:rPr>
              <a:t> (Hutan Adat) – UU 32/2009 </a:t>
            </a:r>
            <a:r>
              <a:rPr lang="en-US" dirty="0" err="1">
                <a:solidFill>
                  <a:srgbClr val="002060"/>
                </a:solidFill>
              </a:rPr>
              <a:t>Permen</a:t>
            </a:r>
            <a:r>
              <a:rPr lang="en-US" dirty="0">
                <a:solidFill>
                  <a:srgbClr val="002060"/>
                </a:solidFill>
              </a:rPr>
              <a:t> KLHK 32/2015, </a:t>
            </a:r>
            <a:r>
              <a:rPr lang="en-US" dirty="0" err="1">
                <a:solidFill>
                  <a:srgbClr val="002060"/>
                </a:solidFill>
              </a:rPr>
              <a:t>Perdirjen</a:t>
            </a:r>
            <a:r>
              <a:rPr lang="en-US" dirty="0">
                <a:solidFill>
                  <a:srgbClr val="002060"/>
                </a:solidFill>
              </a:rPr>
              <a:t> KLHK 1 / 2016</a:t>
            </a:r>
            <a:endParaRPr lang="en-ID" dirty="0">
              <a:solidFill>
                <a:srgbClr val="00206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02DC85C-38DE-6ADA-4269-A9D85195234F}"/>
              </a:ext>
            </a:extLst>
          </p:cNvPr>
          <p:cNvSpPr/>
          <p:nvPr/>
        </p:nvSpPr>
        <p:spPr>
          <a:xfrm>
            <a:off x="4149970" y="4131203"/>
            <a:ext cx="2233246" cy="181228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MASYARAKAT HUKUM ADAT</a:t>
            </a:r>
            <a:endParaRPr lang="en-ID" dirty="0">
              <a:solidFill>
                <a:srgbClr val="002060"/>
              </a:solidFill>
            </a:endParaRPr>
          </a:p>
        </p:txBody>
      </p:sp>
      <p:sp>
        <p:nvSpPr>
          <p:cNvPr id="19" name="Panah: Bawah 18">
            <a:extLst>
              <a:ext uri="{FF2B5EF4-FFF2-40B4-BE49-F238E27FC236}">
                <a16:creationId xmlns:a16="http://schemas.microsoft.com/office/drawing/2014/main" id="{7369C8E8-BCFD-13E5-0181-206DC8B0F831}"/>
              </a:ext>
            </a:extLst>
          </p:cNvPr>
          <p:cNvSpPr/>
          <p:nvPr/>
        </p:nvSpPr>
        <p:spPr>
          <a:xfrm rot="18996417">
            <a:off x="3482247" y="3575383"/>
            <a:ext cx="757117" cy="864745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0" name="Panah: Bawah 19">
            <a:extLst>
              <a:ext uri="{FF2B5EF4-FFF2-40B4-BE49-F238E27FC236}">
                <a16:creationId xmlns:a16="http://schemas.microsoft.com/office/drawing/2014/main" id="{702367EA-8E4C-D623-F031-C2ADEBCCFF1A}"/>
              </a:ext>
            </a:extLst>
          </p:cNvPr>
          <p:cNvSpPr/>
          <p:nvPr/>
        </p:nvSpPr>
        <p:spPr>
          <a:xfrm>
            <a:off x="4854864" y="3212969"/>
            <a:ext cx="757117" cy="864745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1" name="Panah: Bawah 20">
            <a:extLst>
              <a:ext uri="{FF2B5EF4-FFF2-40B4-BE49-F238E27FC236}">
                <a16:creationId xmlns:a16="http://schemas.microsoft.com/office/drawing/2014/main" id="{BE3C06D9-8CC0-E269-C9C0-E89E45013ED7}"/>
              </a:ext>
            </a:extLst>
          </p:cNvPr>
          <p:cNvSpPr/>
          <p:nvPr/>
        </p:nvSpPr>
        <p:spPr>
          <a:xfrm rot="2684113">
            <a:off x="6227888" y="3494452"/>
            <a:ext cx="757117" cy="864745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2" name="Panah: Bawah 21">
            <a:extLst>
              <a:ext uri="{FF2B5EF4-FFF2-40B4-BE49-F238E27FC236}">
                <a16:creationId xmlns:a16="http://schemas.microsoft.com/office/drawing/2014/main" id="{66CF8DA3-67FE-1289-AA7B-49D80E295CBE}"/>
              </a:ext>
            </a:extLst>
          </p:cNvPr>
          <p:cNvSpPr/>
          <p:nvPr/>
        </p:nvSpPr>
        <p:spPr>
          <a:xfrm rot="7719797">
            <a:off x="6174529" y="5459469"/>
            <a:ext cx="757117" cy="864745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3" name="Panah: Bawah 22">
            <a:extLst>
              <a:ext uri="{FF2B5EF4-FFF2-40B4-BE49-F238E27FC236}">
                <a16:creationId xmlns:a16="http://schemas.microsoft.com/office/drawing/2014/main" id="{F6EA40D0-D503-974E-94AB-9AE036245797}"/>
              </a:ext>
            </a:extLst>
          </p:cNvPr>
          <p:cNvSpPr/>
          <p:nvPr/>
        </p:nvSpPr>
        <p:spPr>
          <a:xfrm rot="14042994">
            <a:off x="3430058" y="5318317"/>
            <a:ext cx="757117" cy="864745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64740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4709F-89B9-53C5-B8D5-4C59F7585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C2FF1-0F90-0580-2016-0D87F73A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203CF-C535-B36C-5AAD-B5F8CE0C5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BFF3F9DC-E7C6-799F-9D2D-C7556C9F9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FA96F8FB-086B-DC68-3770-1CA96331A71B}"/>
              </a:ext>
            </a:extLst>
          </p:cNvPr>
          <p:cNvCxnSpPr>
            <a:cxnSpLocks/>
          </p:cNvCxnSpPr>
          <p:nvPr/>
        </p:nvCxnSpPr>
        <p:spPr>
          <a:xfrm>
            <a:off x="132436" y="1208753"/>
            <a:ext cx="1189250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1A91AC08-F434-D9A4-191F-266DE63BC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6F5F4385-4BBF-F6CE-1790-8D27D495A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6" name="Gambar 5">
            <a:extLst>
              <a:ext uri="{FF2B5EF4-FFF2-40B4-BE49-F238E27FC236}">
                <a16:creationId xmlns:a16="http://schemas.microsoft.com/office/drawing/2014/main" id="{465D37F1-6DC5-18E5-F0D4-1597ED52A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9806" y="4991602"/>
            <a:ext cx="1751838" cy="1547309"/>
          </a:xfrm>
          <a:prstGeom prst="rect">
            <a:avLst/>
          </a:prstGeom>
        </p:spPr>
      </p:pic>
      <p:sp>
        <p:nvSpPr>
          <p:cNvPr id="11" name="Kotak Teks 10">
            <a:extLst>
              <a:ext uri="{FF2B5EF4-FFF2-40B4-BE49-F238E27FC236}">
                <a16:creationId xmlns:a16="http://schemas.microsoft.com/office/drawing/2014/main" id="{93F3CA68-DAD1-42C0-8830-11BFA22A9544}"/>
              </a:ext>
            </a:extLst>
          </p:cNvPr>
          <p:cNvSpPr txBox="1"/>
          <p:nvPr/>
        </p:nvSpPr>
        <p:spPr>
          <a:xfrm>
            <a:off x="5310554" y="206490"/>
            <a:ext cx="67143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200" b="1" dirty="0" err="1">
                <a:solidFill>
                  <a:srgbClr val="2D323B"/>
                </a:solidFill>
                <a:latin typeface="Arial Black" panose="020B0A04020102020204" pitchFamily="34" charset="0"/>
              </a:rPr>
              <a:t>Identifikasi</a:t>
            </a:r>
            <a:r>
              <a:rPr lang="en-ID" sz="3200" b="1" dirty="0">
                <a:solidFill>
                  <a:srgbClr val="2D323B"/>
                </a:solidFill>
                <a:latin typeface="Arial Black" panose="020B0A04020102020204" pitchFamily="34" charset="0"/>
              </a:rPr>
              <a:t> Masyarakat Adat</a:t>
            </a:r>
            <a:endParaRPr lang="en-ID" sz="1400" dirty="0"/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6BB37315-DBC8-097E-1151-03B8DDEC2CB6}"/>
              </a:ext>
            </a:extLst>
          </p:cNvPr>
          <p:cNvSpPr txBox="1"/>
          <p:nvPr/>
        </p:nvSpPr>
        <p:spPr>
          <a:xfrm>
            <a:off x="61546" y="1193129"/>
            <a:ext cx="1015511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Untuk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mengidentifikasi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dampak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terhadap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MA,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perlu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ada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pemahaman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tentang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sv-SE" sz="2000" dirty="0">
                <a:solidFill>
                  <a:srgbClr val="2D323B"/>
                </a:solidFill>
                <a:latin typeface="Segoe UI" panose="020B0502040204020203" pitchFamily="34" charset="0"/>
              </a:rPr>
              <a:t>komunitas MA yang berada di daerah tersebut, apakah tanah atau fitur fisik yang 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terkena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dampak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kegiatan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proyek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dianggap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sakral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atau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memiliki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makna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budaya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, dan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bagaimana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kepemilikan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tanah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dan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hak-hak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atas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tanah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dikelola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di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dalam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komunitas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tersebut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: </a:t>
            </a:r>
          </a:p>
          <a:p>
            <a:pPr marL="176213" indent="-176213"/>
            <a:r>
              <a:rPr lang="en-ID" sz="2000" dirty="0">
                <a:solidFill>
                  <a:srgbClr val="2D323B"/>
                </a:solidFill>
                <a:latin typeface="Arial" panose="020B0604020202020204" pitchFamily="34" charset="0"/>
              </a:rPr>
              <a:t>• 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Data Hutan Adat dan Wilayah Adat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sekitar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172.546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dari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Kementerian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Lingkungan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Hidup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dan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Kehutanan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terkait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luas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indikatif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wilayah MHA dan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hutan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adat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(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Sumber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: Keputusan Menteri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Lingkungan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Hidup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dan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Kehutanan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No. 08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Tahun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2023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tentang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Peta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Indikatif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Areal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Perhutanan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Sosial);</a:t>
            </a:r>
          </a:p>
          <a:p>
            <a:pPr marL="176213" indent="-176213"/>
            <a:r>
              <a:rPr lang="en-ID" sz="2000" dirty="0">
                <a:solidFill>
                  <a:srgbClr val="2D323B"/>
                </a:solidFill>
                <a:latin typeface="Arial" panose="020B0604020202020204" pitchFamily="34" charset="0"/>
              </a:rPr>
              <a:t>•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Sebaran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wilayah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adat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sekitar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28,2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juta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hektar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di 33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provinsi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dan 161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kabupaten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atau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kota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dari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BRWA 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(2024);</a:t>
            </a:r>
          </a:p>
          <a:p>
            <a:pPr marL="176213" indent="-176213"/>
            <a:r>
              <a:rPr lang="en-ID" sz="2000" dirty="0">
                <a:solidFill>
                  <a:srgbClr val="2D323B"/>
                </a:solidFill>
                <a:latin typeface="Arial" panose="020B0604020202020204" pitchFamily="34" charset="0"/>
              </a:rPr>
              <a:t>•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Pembagian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sertifikat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hak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komunal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dan HPL (Hak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Pengelolaan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Lahan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) di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atas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tanah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ulayat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, yang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diatur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di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bawah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Badan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Pertanahan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Nasional (Kementerian ATR/BPN) </a:t>
            </a:r>
          </a:p>
          <a:p>
            <a:pPr marL="176213" indent="-176213"/>
            <a:r>
              <a:rPr lang="en-ID" sz="2000" dirty="0">
                <a:solidFill>
                  <a:srgbClr val="2D323B"/>
                </a:solidFill>
                <a:latin typeface="Arial" panose="020B0604020202020204" pitchFamily="34" charset="0"/>
              </a:rPr>
              <a:t>•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Keberadaan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156.512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Rumah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Tangga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Komunitas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Adat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Terpencil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- KAT yang </a:t>
            </a:r>
            <a:r>
              <a:rPr lang="fi-FI" sz="2000" dirty="0">
                <a:solidFill>
                  <a:srgbClr val="0563C1"/>
                </a:solidFill>
                <a:latin typeface="Segoe UI" panose="020B0502040204020203" pitchFamily="34" charset="0"/>
              </a:rPr>
              <a:t>dikeluarkan oleh Kementerian Sosial (2020-2024)</a:t>
            </a:r>
          </a:p>
          <a:p>
            <a:r>
              <a:rPr lang="en-ID" sz="2000" dirty="0">
                <a:solidFill>
                  <a:srgbClr val="2D323B"/>
                </a:solidFill>
                <a:latin typeface="Arial" panose="020B0604020202020204" pitchFamily="34" charset="0"/>
              </a:rPr>
              <a:t>•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Sebaran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Desa Adat yang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diakui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oleh Kementerian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Dalam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Negeri dan Kementerian Desa</a:t>
            </a:r>
          </a:p>
          <a:p>
            <a:r>
              <a:rPr lang="fi-FI" sz="2000" dirty="0">
                <a:solidFill>
                  <a:srgbClr val="2D323B"/>
                </a:solidFill>
                <a:latin typeface="Arial" panose="020B0604020202020204" pitchFamily="34" charset="0"/>
              </a:rPr>
              <a:t>• </a:t>
            </a:r>
            <a:r>
              <a:rPr lang="fi-FI" sz="2000" dirty="0">
                <a:solidFill>
                  <a:srgbClr val="2D323B"/>
                </a:solidFill>
                <a:latin typeface="Segoe UI" panose="020B0502040204020203" pitchFamily="34" charset="0"/>
              </a:rPr>
              <a:t>Kawasan Laut Adat yang disahkan oleh Kementerian Kelautan dan Perikanan</a:t>
            </a:r>
          </a:p>
          <a:p>
            <a:r>
              <a:rPr lang="en-ID" sz="2000" dirty="0">
                <a:solidFill>
                  <a:srgbClr val="2D323B"/>
                </a:solidFill>
                <a:latin typeface="Arial" panose="020B0604020202020204" pitchFamily="34" charset="0"/>
              </a:rPr>
              <a:t>•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Peraturan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Daerah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tentang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Pengakuan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Masyarakat Adat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dari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Pemerintah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Kabupaten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563C1"/>
                </a:solidFill>
                <a:latin typeface="Segoe UI" panose="020B0502040204020203" pitchFamily="34" charset="0"/>
              </a:rPr>
              <a:t>atau</a:t>
            </a:r>
            <a:r>
              <a:rPr lang="en-ID" sz="2000" dirty="0">
                <a:solidFill>
                  <a:srgbClr val="0563C1"/>
                </a:solidFill>
                <a:latin typeface="Segoe UI" panose="020B0502040204020203" pitchFamily="34" charset="0"/>
              </a:rPr>
              <a:t> Kota.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2371287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4AAC7-D92F-C711-1843-B0983A653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otak Teks 2">
            <a:extLst>
              <a:ext uri="{FF2B5EF4-FFF2-40B4-BE49-F238E27FC236}">
                <a16:creationId xmlns:a16="http://schemas.microsoft.com/office/drawing/2014/main" id="{38E8A8AB-AA2E-7AF0-2C09-8C012F3B4173}"/>
              </a:ext>
            </a:extLst>
          </p:cNvPr>
          <p:cNvSpPr txBox="1"/>
          <p:nvPr/>
        </p:nvSpPr>
        <p:spPr>
          <a:xfrm>
            <a:off x="5442438" y="136139"/>
            <a:ext cx="66733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D323B"/>
                </a:solidFill>
                <a:latin typeface="Segoe UI Black" panose="020B0A02040204020203" pitchFamily="34" charset="0"/>
              </a:rPr>
              <a:t>Langkah dan P</a:t>
            </a:r>
            <a:r>
              <a:rPr lang="en-ID" sz="2800" b="1" dirty="0" err="1">
                <a:solidFill>
                  <a:srgbClr val="2D323B"/>
                </a:solidFill>
                <a:latin typeface="Segoe UI Black" panose="020B0A02040204020203" pitchFamily="34" charset="0"/>
              </a:rPr>
              <a:t>enentuan</a:t>
            </a:r>
            <a:r>
              <a:rPr lang="en-ID" sz="2800" b="1" dirty="0">
                <a:solidFill>
                  <a:srgbClr val="2D323B"/>
                </a:solidFill>
                <a:latin typeface="Segoe UI Black" panose="020B0A02040204020203" pitchFamily="34" charset="0"/>
              </a:rPr>
              <a:t> </a:t>
            </a:r>
            <a:r>
              <a:rPr lang="en-ID" sz="2800" b="1" dirty="0" err="1">
                <a:solidFill>
                  <a:srgbClr val="2D323B"/>
                </a:solidFill>
                <a:latin typeface="Segoe UI Black" panose="020B0A02040204020203" pitchFamily="34" charset="0"/>
              </a:rPr>
              <a:t>Kategorisasi</a:t>
            </a:r>
            <a:r>
              <a:rPr lang="en-ID" sz="2800" b="1" dirty="0">
                <a:solidFill>
                  <a:srgbClr val="2D323B"/>
                </a:solidFill>
                <a:latin typeface="Segoe UI Black" panose="020B0A02040204020203" pitchFamily="34" charset="0"/>
              </a:rPr>
              <a:t> /</a:t>
            </a:r>
            <a:r>
              <a:rPr lang="en-ID" sz="2800" b="1" dirty="0" err="1">
                <a:solidFill>
                  <a:srgbClr val="2D323B"/>
                </a:solidFill>
                <a:latin typeface="Segoe UI Black" panose="020B0A02040204020203" pitchFamily="34" charset="0"/>
              </a:rPr>
              <a:t>Penapisan</a:t>
            </a:r>
            <a:r>
              <a:rPr lang="en-ID" sz="2800" b="1" dirty="0">
                <a:solidFill>
                  <a:srgbClr val="2D323B"/>
                </a:solidFill>
                <a:latin typeface="Segoe UI Black" panose="020B0A02040204020203" pitchFamily="34" charset="0"/>
              </a:rPr>
              <a:t>  </a:t>
            </a:r>
            <a:r>
              <a:rPr lang="en-ID" sz="2800" b="1" dirty="0" err="1">
                <a:solidFill>
                  <a:srgbClr val="2D323B"/>
                </a:solidFill>
                <a:latin typeface="Segoe UI Black" panose="020B0A02040204020203" pitchFamily="34" charset="0"/>
              </a:rPr>
              <a:t>Dampak</a:t>
            </a:r>
            <a:endParaRPr lang="en-ID" sz="1400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9768BD89-5EE0-4E83-0B3E-0E8FC5FFE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52C84194-87D5-E044-3142-0F60D2789DAE}"/>
              </a:ext>
            </a:extLst>
          </p:cNvPr>
          <p:cNvCxnSpPr>
            <a:cxnSpLocks/>
          </p:cNvCxnSpPr>
          <p:nvPr/>
        </p:nvCxnSpPr>
        <p:spPr>
          <a:xfrm flipV="1">
            <a:off x="320723" y="1208753"/>
            <a:ext cx="11556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20A6F11C-F7BA-002A-1CA8-172B2F3FC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3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D4F690F1-FE00-334F-2818-60BF5D54F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2360" y="3153554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CF639915-EB95-52FE-1FA4-50478E1D1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2360" y="4997927"/>
            <a:ext cx="1842868" cy="1723547"/>
          </a:xfrm>
          <a:prstGeom prst="rect">
            <a:avLst/>
          </a:prstGeom>
        </p:spPr>
      </p:pic>
      <p:sp>
        <p:nvSpPr>
          <p:cNvPr id="2" name="Kotak Teks 1">
            <a:extLst>
              <a:ext uri="{FF2B5EF4-FFF2-40B4-BE49-F238E27FC236}">
                <a16:creationId xmlns:a16="http://schemas.microsoft.com/office/drawing/2014/main" id="{BA16EEEA-D165-100A-D335-F25FC229C147}"/>
              </a:ext>
            </a:extLst>
          </p:cNvPr>
          <p:cNvSpPr txBox="1"/>
          <p:nvPr/>
        </p:nvSpPr>
        <p:spPr>
          <a:xfrm>
            <a:off x="285555" y="3478869"/>
            <a:ext cx="9712162" cy="3170099"/>
          </a:xfrm>
          <a:prstGeom prst="rect">
            <a:avLst/>
          </a:prstGeom>
          <a:noFill/>
          <a:ln w="31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ID" sz="2000" b="1" dirty="0" err="1">
                <a:solidFill>
                  <a:srgbClr val="2D323B"/>
                </a:solidFill>
                <a:latin typeface="Segoe UI Black" panose="020B0A02040204020203" pitchFamily="34" charset="0"/>
              </a:rPr>
              <a:t>Kategori</a:t>
            </a:r>
            <a:r>
              <a:rPr lang="en-ID" sz="2000" b="1" dirty="0">
                <a:solidFill>
                  <a:srgbClr val="2D323B"/>
                </a:solidFill>
                <a:latin typeface="Segoe UI Black" panose="020B0A02040204020203" pitchFamily="34" charset="0"/>
              </a:rPr>
              <a:t> A:</a:t>
            </a:r>
          </a:p>
          <a:p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Kemungkinan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memiliki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dampak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yang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signifikan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.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Dibutuhkan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IPP, </a:t>
            </a:r>
            <a:r>
              <a:rPr lang="en-US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termasuk</a:t>
            </a:r>
            <a:r>
              <a:rPr lang="en-US" sz="2000" dirty="0">
                <a:solidFill>
                  <a:srgbClr val="2D323B"/>
                </a:solidFill>
                <a:latin typeface="Segoe UI" panose="020B0502040204020203" pitchFamily="34" charset="0"/>
              </a:rPr>
              <a:t> ASI (</a:t>
            </a:r>
            <a:r>
              <a:rPr lang="en-US" sz="2000" i="1" dirty="0">
                <a:solidFill>
                  <a:srgbClr val="2D323B"/>
                </a:solidFill>
                <a:latin typeface="Segoe UI" panose="020B0502040204020203" pitchFamily="34" charset="0"/>
              </a:rPr>
              <a:t>assessment of social impact);</a:t>
            </a:r>
          </a:p>
          <a:p>
            <a:r>
              <a:rPr lang="en-ID" sz="2000" b="1" dirty="0" err="1">
                <a:solidFill>
                  <a:srgbClr val="2D323B"/>
                </a:solidFill>
                <a:latin typeface="Segoe UI Black" panose="020B0A02040204020203" pitchFamily="34" charset="0"/>
              </a:rPr>
              <a:t>Kategori</a:t>
            </a:r>
            <a:r>
              <a:rPr lang="en-ID" sz="2000" b="1" dirty="0">
                <a:solidFill>
                  <a:srgbClr val="2D323B"/>
                </a:solidFill>
                <a:latin typeface="Segoe UI Black" panose="020B0A02040204020203" pitchFamily="34" charset="0"/>
              </a:rPr>
              <a:t> B: </a:t>
            </a:r>
          </a:p>
          <a:p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Kemungkinan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memiliki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dampak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yang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terbatas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.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Dibutuhkan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IPP, 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termasuk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ASI;</a:t>
            </a:r>
          </a:p>
          <a:p>
            <a:r>
              <a:rPr lang="en-ID" sz="2000" b="1" dirty="0" err="1">
                <a:solidFill>
                  <a:srgbClr val="2D323B"/>
                </a:solidFill>
                <a:latin typeface="Segoe UI Black" panose="020B0A02040204020203" pitchFamily="34" charset="0"/>
              </a:rPr>
              <a:t>Kategori</a:t>
            </a:r>
            <a:r>
              <a:rPr lang="en-ID" sz="2000" b="1" dirty="0">
                <a:solidFill>
                  <a:srgbClr val="2D323B"/>
                </a:solidFill>
                <a:latin typeface="Segoe UI Black" panose="020B0A02040204020203" pitchFamily="34" charset="0"/>
              </a:rPr>
              <a:t> C: </a:t>
            </a:r>
          </a:p>
          <a:p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Diperkirakan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tidak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ada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dampak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.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Tidak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diperlukan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tindakan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lebih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lanjut</a:t>
            </a:r>
            <a:endParaRPr lang="en-ID" sz="2000" dirty="0">
              <a:solidFill>
                <a:srgbClr val="2D323B"/>
              </a:solidFill>
              <a:latin typeface="Segoe UI" panose="020B0502040204020203" pitchFamily="34" charset="0"/>
            </a:endParaRPr>
          </a:p>
          <a:p>
            <a:r>
              <a:rPr lang="en-ID" sz="2000" b="1" dirty="0" err="1">
                <a:solidFill>
                  <a:srgbClr val="2D323B"/>
                </a:solidFill>
                <a:latin typeface="Segoe UI Black" panose="020B0A02040204020203" pitchFamily="34" charset="0"/>
              </a:rPr>
              <a:t>Kategori</a:t>
            </a:r>
            <a:r>
              <a:rPr lang="en-ID" sz="2000" b="1" dirty="0">
                <a:solidFill>
                  <a:srgbClr val="2D323B"/>
                </a:solidFill>
                <a:latin typeface="Segoe UI Black" panose="020B0A02040204020203" pitchFamily="34" charset="0"/>
              </a:rPr>
              <a:t> FI:</a:t>
            </a:r>
          </a:p>
          <a:p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Melibatkan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investasi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dana ADB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ke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atau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melalui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perantara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keuangan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.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Diperlukan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Sistem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Manajemen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D323B"/>
                </a:solidFill>
                <a:latin typeface="Segoe UI" panose="020B0502040204020203" pitchFamily="34" charset="0"/>
              </a:rPr>
              <a:t>Lingkungan</a:t>
            </a:r>
            <a:r>
              <a:rPr lang="en-ID" sz="2000" dirty="0">
                <a:solidFill>
                  <a:srgbClr val="2D323B"/>
                </a:solidFill>
                <a:latin typeface="Segoe UI" panose="020B0502040204020203" pitchFamily="34" charset="0"/>
              </a:rPr>
              <a:t> dan Sosial (ESMS).</a:t>
            </a:r>
            <a:endParaRPr lang="en-ID" sz="1600" dirty="0"/>
          </a:p>
        </p:txBody>
      </p:sp>
      <p:sp>
        <p:nvSpPr>
          <p:cNvPr id="4" name="Persegi Panjang: Sudut Lengkung 3">
            <a:extLst>
              <a:ext uri="{FF2B5EF4-FFF2-40B4-BE49-F238E27FC236}">
                <a16:creationId xmlns:a16="http://schemas.microsoft.com/office/drawing/2014/main" id="{97DDA824-C1FB-3448-EAFD-B7ECC5A15B0C}"/>
              </a:ext>
            </a:extLst>
          </p:cNvPr>
          <p:cNvSpPr/>
          <p:nvPr/>
        </p:nvSpPr>
        <p:spPr>
          <a:xfrm>
            <a:off x="202184" y="1780859"/>
            <a:ext cx="1902306" cy="12541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Langkah 1:  </a:t>
            </a:r>
          </a:p>
          <a:p>
            <a:pPr algn="ctr"/>
            <a:r>
              <a:rPr lang="it-IT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Memeriksa data IP yang ada di lokasi </a:t>
            </a:r>
            <a:r>
              <a:rPr lang="en-ID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endParaRPr lang="en-ID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Persegi Panjang: Sudut Lengkung 13">
            <a:extLst>
              <a:ext uri="{FF2B5EF4-FFF2-40B4-BE49-F238E27FC236}">
                <a16:creationId xmlns:a16="http://schemas.microsoft.com/office/drawing/2014/main" id="{CED35732-359F-C119-4092-F0C6BC843CB1}"/>
              </a:ext>
            </a:extLst>
          </p:cNvPr>
          <p:cNvSpPr/>
          <p:nvPr/>
        </p:nvSpPr>
        <p:spPr>
          <a:xfrm>
            <a:off x="2173965" y="1780858"/>
            <a:ext cx="1902306" cy="12541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Langkah 2:  </a:t>
            </a:r>
          </a:p>
          <a:p>
            <a:pPr algn="ctr"/>
            <a:r>
              <a:rPr lang="it-IT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Memeriksa Regulasi Masyarakat Adat</a:t>
            </a:r>
            <a:endParaRPr lang="en-ID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Persegi Panjang: Sudut Lengkung 16">
            <a:extLst>
              <a:ext uri="{FF2B5EF4-FFF2-40B4-BE49-F238E27FC236}">
                <a16:creationId xmlns:a16="http://schemas.microsoft.com/office/drawing/2014/main" id="{B956A412-5D0C-9C11-F5F6-821358ED05EA}"/>
              </a:ext>
            </a:extLst>
          </p:cNvPr>
          <p:cNvSpPr/>
          <p:nvPr/>
        </p:nvSpPr>
        <p:spPr>
          <a:xfrm>
            <a:off x="4154538" y="1816750"/>
            <a:ext cx="1902306" cy="12541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800" dirty="0">
                <a:solidFill>
                  <a:schemeClr val="tx1"/>
                </a:solidFill>
                <a:latin typeface="Calibri" panose="020F0502020204030204" pitchFamily="34" charset="0"/>
              </a:rPr>
              <a:t>Langkah 3:  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Survey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Lapangan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8" name="Persegi Panjang: Sudut Lengkung 17">
            <a:extLst>
              <a:ext uri="{FF2B5EF4-FFF2-40B4-BE49-F238E27FC236}">
                <a16:creationId xmlns:a16="http://schemas.microsoft.com/office/drawing/2014/main" id="{ABD0265C-3300-CEFD-6A56-E0EC6FA6EDEF}"/>
              </a:ext>
            </a:extLst>
          </p:cNvPr>
          <p:cNvSpPr/>
          <p:nvPr/>
        </p:nvSpPr>
        <p:spPr>
          <a:xfrm>
            <a:off x="6146914" y="1819518"/>
            <a:ext cx="1902306" cy="12541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800" dirty="0">
                <a:solidFill>
                  <a:schemeClr val="tx1"/>
                </a:solidFill>
                <a:latin typeface="Calibri" panose="020F0502020204030204" pitchFamily="34" charset="0"/>
              </a:rPr>
              <a:t>Langkah 4:  </a:t>
            </a:r>
          </a:p>
          <a:p>
            <a:pPr algn="ctr"/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Konsultasi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Bermakna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9" name="Persegi Panjang: Sudut Lengkung 18">
            <a:extLst>
              <a:ext uri="{FF2B5EF4-FFF2-40B4-BE49-F238E27FC236}">
                <a16:creationId xmlns:a16="http://schemas.microsoft.com/office/drawing/2014/main" id="{FF184D15-7EC0-A7B2-6110-C8F77D681EF8}"/>
              </a:ext>
            </a:extLst>
          </p:cNvPr>
          <p:cNvSpPr/>
          <p:nvPr/>
        </p:nvSpPr>
        <p:spPr>
          <a:xfrm>
            <a:off x="8130579" y="1780857"/>
            <a:ext cx="1902306" cy="12541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</a:rPr>
              <a:t>Langkah 5:  </a:t>
            </a:r>
          </a:p>
          <a:p>
            <a:pPr algn="ctr"/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Mengkonsolidasi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Identifikasi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 Masyarakat Adat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18CE8CD-EE4B-12C4-E58B-BE009ABC766E}"/>
              </a:ext>
            </a:extLst>
          </p:cNvPr>
          <p:cNvSpPr/>
          <p:nvPr/>
        </p:nvSpPr>
        <p:spPr>
          <a:xfrm>
            <a:off x="202222" y="1373195"/>
            <a:ext cx="334108" cy="29794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64D3CA7-EEB2-AE7D-9347-CCF5E2B64066}"/>
              </a:ext>
            </a:extLst>
          </p:cNvPr>
          <p:cNvSpPr/>
          <p:nvPr/>
        </p:nvSpPr>
        <p:spPr>
          <a:xfrm>
            <a:off x="2174634" y="1402503"/>
            <a:ext cx="334108" cy="29794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1083C06-228B-9203-B17D-50961D4680C7}"/>
              </a:ext>
            </a:extLst>
          </p:cNvPr>
          <p:cNvSpPr/>
          <p:nvPr/>
        </p:nvSpPr>
        <p:spPr>
          <a:xfrm>
            <a:off x="4173418" y="1414229"/>
            <a:ext cx="334108" cy="29794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DF44CA5-14A7-66F9-8146-1F571B53782D}"/>
              </a:ext>
            </a:extLst>
          </p:cNvPr>
          <p:cNvSpPr/>
          <p:nvPr/>
        </p:nvSpPr>
        <p:spPr>
          <a:xfrm>
            <a:off x="6145819" y="1417156"/>
            <a:ext cx="334108" cy="29794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BBDF983-023E-9066-0632-9A4852A70829}"/>
              </a:ext>
            </a:extLst>
          </p:cNvPr>
          <p:cNvSpPr/>
          <p:nvPr/>
        </p:nvSpPr>
        <p:spPr>
          <a:xfrm>
            <a:off x="8109428" y="1411288"/>
            <a:ext cx="334108" cy="29794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514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733C1-659E-6C26-B2B4-33389F2E0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29E65-21A4-2130-50E2-8FEFBCF6E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58CFCD-0647-7F08-9E47-12E1BA509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F51B3607-54E0-51C2-3057-88F3BF6EE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726185B9-171E-4AEF-B352-37DAC187ED0B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6805DF4E-2686-0D06-156D-B6E0FA127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C8FF161C-56D3-BFEA-7E0A-CF3B7456B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A6509B5B-A953-BB3E-FDE7-D2A4054DFA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F13D2E9F-EEFF-BCC0-2912-23183056D1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862" y="1242388"/>
            <a:ext cx="3959322" cy="553073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37189299-B64A-BDB0-1157-B1203B97E3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9162" y="1120470"/>
            <a:ext cx="5002782" cy="5649247"/>
          </a:xfrm>
          <a:prstGeom prst="rect">
            <a:avLst/>
          </a:prstGeom>
        </p:spPr>
      </p:pic>
      <p:sp>
        <p:nvSpPr>
          <p:cNvPr id="14" name="Kotak Teks 13">
            <a:extLst>
              <a:ext uri="{FF2B5EF4-FFF2-40B4-BE49-F238E27FC236}">
                <a16:creationId xmlns:a16="http://schemas.microsoft.com/office/drawing/2014/main" id="{3BDE7AAE-CC30-C5F6-C656-2A2DB3419BF8}"/>
              </a:ext>
            </a:extLst>
          </p:cNvPr>
          <p:cNvSpPr txBox="1"/>
          <p:nvPr/>
        </p:nvSpPr>
        <p:spPr>
          <a:xfrm>
            <a:off x="6096000" y="340642"/>
            <a:ext cx="5875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Kategorisasi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Penapisan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D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563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B864A-16C3-E4CF-3EEE-DD52D58F9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5AD52-6A25-CD6B-D446-18816377B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BFDE47-5973-29F7-2213-8A5A238EE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F7FD76B-B864-2C38-1A78-882E7509A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E9061AC9-F0DB-1BA1-731D-EB9116D3353F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D7F48DFB-1775-8DFC-4E97-2F4C50B17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2227B08F-7FEA-8329-50E0-C07D297D9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F964B35B-B67F-59E2-D830-E3F100904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05F3A3D5-0144-9969-E630-FCC2FC2E32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2175" y="1327262"/>
            <a:ext cx="4402599" cy="2875929"/>
          </a:xfrm>
          <a:prstGeom prst="rect">
            <a:avLst/>
          </a:prstGeom>
        </p:spPr>
      </p:pic>
      <p:pic>
        <p:nvPicPr>
          <p:cNvPr id="14" name="Gambar 13">
            <a:extLst>
              <a:ext uri="{FF2B5EF4-FFF2-40B4-BE49-F238E27FC236}">
                <a16:creationId xmlns:a16="http://schemas.microsoft.com/office/drawing/2014/main" id="{F69638E0-C3A5-224E-C183-03780BAC45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274" y="1311799"/>
            <a:ext cx="4770454" cy="5546201"/>
          </a:xfrm>
          <a:prstGeom prst="rect">
            <a:avLst/>
          </a:prstGeom>
        </p:spPr>
      </p:pic>
      <p:pic>
        <p:nvPicPr>
          <p:cNvPr id="18" name="Gambar 17">
            <a:extLst>
              <a:ext uri="{FF2B5EF4-FFF2-40B4-BE49-F238E27FC236}">
                <a16:creationId xmlns:a16="http://schemas.microsoft.com/office/drawing/2014/main" id="{9051498F-9D9D-B2DF-03D6-7035A89CA1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2175" y="3982068"/>
            <a:ext cx="4333773" cy="287593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67559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60621-C315-1701-5336-D3B8C5A78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B0CFE5C0-D560-AD83-19B1-CCECC6FB0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6808F1F4-FFC3-5AB4-575B-7178404E48E7}"/>
              </a:ext>
            </a:extLst>
          </p:cNvPr>
          <p:cNvCxnSpPr>
            <a:cxnSpLocks/>
          </p:cNvCxnSpPr>
          <p:nvPr/>
        </p:nvCxnSpPr>
        <p:spPr>
          <a:xfrm flipV="1">
            <a:off x="320723" y="1199961"/>
            <a:ext cx="11556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B8801F6B-B9E8-E30F-8C78-92712B5C4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3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265B6983-EA8D-CEE6-BA2C-6FDE96E46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2360" y="3153554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3C65A708-8E15-1957-E997-DBCCB6C81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2360" y="4997927"/>
            <a:ext cx="1842868" cy="1723547"/>
          </a:xfrm>
          <a:prstGeom prst="rect">
            <a:avLst/>
          </a:prstGeom>
        </p:spPr>
      </p:pic>
      <p:sp>
        <p:nvSpPr>
          <p:cNvPr id="6" name="Kotak Teks 5">
            <a:extLst>
              <a:ext uri="{FF2B5EF4-FFF2-40B4-BE49-F238E27FC236}">
                <a16:creationId xmlns:a16="http://schemas.microsoft.com/office/drawing/2014/main" id="{C9104084-3528-BAB4-E8C5-EA10DA409BF9}"/>
              </a:ext>
            </a:extLst>
          </p:cNvPr>
          <p:cNvSpPr txBox="1"/>
          <p:nvPr/>
        </p:nvSpPr>
        <p:spPr>
          <a:xfrm>
            <a:off x="528839" y="1844077"/>
            <a:ext cx="3308105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D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dirty="0"/>
          </a:p>
          <a:p>
            <a:endParaRPr lang="en-ID" dirty="0"/>
          </a:p>
          <a:p>
            <a:endParaRPr lang="en-ID" dirty="0"/>
          </a:p>
          <a:p>
            <a:endParaRPr lang="en-ID" dirty="0"/>
          </a:p>
          <a:p>
            <a:endParaRPr lang="en-ID" dirty="0"/>
          </a:p>
          <a:p>
            <a:endParaRPr lang="en-ID" dirty="0"/>
          </a:p>
          <a:p>
            <a:endParaRPr lang="en-ID" dirty="0"/>
          </a:p>
        </p:txBody>
      </p:sp>
      <p:sp>
        <p:nvSpPr>
          <p:cNvPr id="10" name="Persegi Panjang: Sudut Lengkung 9">
            <a:extLst>
              <a:ext uri="{FF2B5EF4-FFF2-40B4-BE49-F238E27FC236}">
                <a16:creationId xmlns:a16="http://schemas.microsoft.com/office/drawing/2014/main" id="{B648AD5C-BAB5-82EB-25DE-CA38B355F1AC}"/>
              </a:ext>
            </a:extLst>
          </p:cNvPr>
          <p:cNvSpPr/>
          <p:nvPr/>
        </p:nvSpPr>
        <p:spPr>
          <a:xfrm>
            <a:off x="563242" y="2294313"/>
            <a:ext cx="2989384" cy="43350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Apakah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proses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penapisan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mengindikasikan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adanya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potensi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dampak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proyek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terhadap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Masyarkat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Adat?</a:t>
            </a:r>
          </a:p>
          <a:p>
            <a:endParaRPr lang="en-ID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lang="en-ID" dirty="0"/>
          </a:p>
        </p:txBody>
      </p:sp>
      <p:sp>
        <p:nvSpPr>
          <p:cNvPr id="11" name="Persegi Panjang: Sudut Lengkung 10">
            <a:extLst>
              <a:ext uri="{FF2B5EF4-FFF2-40B4-BE49-F238E27FC236}">
                <a16:creationId xmlns:a16="http://schemas.microsoft.com/office/drawing/2014/main" id="{CEA5CF60-5223-FB43-6C7F-268884E2BE85}"/>
              </a:ext>
            </a:extLst>
          </p:cNvPr>
          <p:cNvSpPr/>
          <p:nvPr/>
        </p:nvSpPr>
        <p:spPr>
          <a:xfrm>
            <a:off x="1171842" y="4372713"/>
            <a:ext cx="1842868" cy="62425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PENAPISAN</a:t>
            </a:r>
            <a:endParaRPr lang="en-ID" dirty="0">
              <a:solidFill>
                <a:schemeClr val="tx1"/>
              </a:solidFill>
            </a:endParaRPr>
          </a:p>
        </p:txBody>
      </p:sp>
      <p:cxnSp>
        <p:nvCxnSpPr>
          <p:cNvPr id="18" name="Konektor Panah Lurus 17">
            <a:extLst>
              <a:ext uri="{FF2B5EF4-FFF2-40B4-BE49-F238E27FC236}">
                <a16:creationId xmlns:a16="http://schemas.microsoft.com/office/drawing/2014/main" id="{DE69F056-31B4-8109-39F4-E2C09AD92E67}"/>
              </a:ext>
            </a:extLst>
          </p:cNvPr>
          <p:cNvCxnSpPr>
            <a:cxnSpLocks/>
          </p:cNvCxnSpPr>
          <p:nvPr/>
        </p:nvCxnSpPr>
        <p:spPr>
          <a:xfrm flipV="1">
            <a:off x="3011506" y="4204109"/>
            <a:ext cx="864000" cy="396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Konektor Panah Lurus 18">
            <a:extLst>
              <a:ext uri="{FF2B5EF4-FFF2-40B4-BE49-F238E27FC236}">
                <a16:creationId xmlns:a16="http://schemas.microsoft.com/office/drawing/2014/main" id="{42BE0463-1C8B-22E5-8783-A63C5280405B}"/>
              </a:ext>
            </a:extLst>
          </p:cNvPr>
          <p:cNvCxnSpPr>
            <a:cxnSpLocks/>
          </p:cNvCxnSpPr>
          <p:nvPr/>
        </p:nvCxnSpPr>
        <p:spPr>
          <a:xfrm>
            <a:off x="3026059" y="4810012"/>
            <a:ext cx="792000" cy="360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ersegi Panjang: Sudut Lengkung 20">
            <a:extLst>
              <a:ext uri="{FF2B5EF4-FFF2-40B4-BE49-F238E27FC236}">
                <a16:creationId xmlns:a16="http://schemas.microsoft.com/office/drawing/2014/main" id="{8A6D4330-2764-D753-DD86-6AD5E84450D8}"/>
              </a:ext>
            </a:extLst>
          </p:cNvPr>
          <p:cNvSpPr/>
          <p:nvPr/>
        </p:nvSpPr>
        <p:spPr>
          <a:xfrm>
            <a:off x="6798390" y="2294313"/>
            <a:ext cx="3189669" cy="433508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D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Detail dan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kelengkapan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yang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proporsional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</a:p>
          <a:p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Kompleksitas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proyek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yang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diusulkan</a:t>
            </a:r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dan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skala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dampak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potensialnya</a:t>
            </a:r>
            <a:r>
              <a:rPr lang="pl-PL" sz="1800" dirty="0">
                <a:solidFill>
                  <a:srgbClr val="000000"/>
                </a:solidFill>
                <a:latin typeface="Calibri" panose="020F0502020204030204" pitchFamily="34" charset="0"/>
              </a:rPr>
              <a:t>terhadap MA (jangka pendek atau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panjang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langsung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atau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tidak</a:t>
            </a:r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langsung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positif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atau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negatif</a:t>
            </a:r>
            <a:r>
              <a:rPr lang="en-ID" sz="1800" dirty="0">
                <a:solidFill>
                  <a:srgbClr val="000000"/>
                </a:solidFill>
                <a:latin typeface="Calibri" panose="020F0502020204030204" pitchFamily="34" charset="0"/>
              </a:rPr>
              <a:t>) </a:t>
            </a:r>
          </a:p>
          <a:p>
            <a:endParaRPr lang="en-ID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D" dirty="0"/>
          </a:p>
        </p:txBody>
      </p:sp>
      <p:sp>
        <p:nvSpPr>
          <p:cNvPr id="24" name="Persegi Panjang: Sudut Lengkung 23">
            <a:extLst>
              <a:ext uri="{FF2B5EF4-FFF2-40B4-BE49-F238E27FC236}">
                <a16:creationId xmlns:a16="http://schemas.microsoft.com/office/drawing/2014/main" id="{680B7D81-A70E-8652-351C-B5CE5FA407EE}"/>
              </a:ext>
            </a:extLst>
          </p:cNvPr>
          <p:cNvSpPr/>
          <p:nvPr/>
        </p:nvSpPr>
        <p:spPr>
          <a:xfrm>
            <a:off x="3855830" y="5101774"/>
            <a:ext cx="2681653" cy="914400"/>
          </a:xfrm>
          <a:prstGeom prst="roundRect">
            <a:avLst/>
          </a:prstGeom>
          <a:solidFill>
            <a:srgbClr val="FF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800" dirty="0">
                <a:solidFill>
                  <a:schemeClr val="tx1"/>
                </a:solidFill>
                <a:latin typeface="Calibri" panose="020F0502020204030204" pitchFamily="34" charset="0"/>
              </a:rPr>
              <a:t>SPS </a:t>
            </a:r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membutuhkan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>
                <a:solidFill>
                  <a:schemeClr val="tx1"/>
                </a:solidFill>
                <a:latin typeface="Calibri" panose="020F0502020204030204" pitchFamily="34" charset="0"/>
              </a:rPr>
              <a:t>SIA </a:t>
            </a:r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berbasis</a:t>
            </a:r>
            <a:r>
              <a:rPr lang="en-ID" sz="1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lapangan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5" name="Persegi Panjang: Sudut Lengkung 24">
            <a:extLst>
              <a:ext uri="{FF2B5EF4-FFF2-40B4-BE49-F238E27FC236}">
                <a16:creationId xmlns:a16="http://schemas.microsoft.com/office/drawing/2014/main" id="{FAD35A02-AFA5-94B0-8D6C-14C1CA15306E}"/>
              </a:ext>
            </a:extLst>
          </p:cNvPr>
          <p:cNvSpPr/>
          <p:nvPr/>
        </p:nvSpPr>
        <p:spPr>
          <a:xfrm>
            <a:off x="3855830" y="3661269"/>
            <a:ext cx="2681654" cy="1023571"/>
          </a:xfrm>
          <a:prstGeom prst="roundRect">
            <a:avLst/>
          </a:prstGeom>
          <a:solidFill>
            <a:srgbClr val="FF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Tidak</a:t>
            </a:r>
            <a:r>
              <a:rPr lang="en-ID" sz="1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ada</a:t>
            </a:r>
            <a:r>
              <a:rPr lang="en-ID" sz="1800" dirty="0">
                <a:solidFill>
                  <a:schemeClr val="tx1"/>
                </a:solidFill>
                <a:latin typeface="Calibri" panose="020F0502020204030204" pitchFamily="34" charset="0"/>
              </a:rPr>
              <a:t> Tindakan </a:t>
            </a:r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lebih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lanjut</a:t>
            </a:r>
            <a:r>
              <a:rPr lang="en-ID" sz="1800" dirty="0">
                <a:solidFill>
                  <a:schemeClr val="tx1"/>
                </a:solidFill>
                <a:latin typeface="Calibri" panose="020F0502020204030204" pitchFamily="34" charset="0"/>
              </a:rPr>
              <a:t> yang </a:t>
            </a:r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diperlukan</a:t>
            </a:r>
            <a:r>
              <a:rPr lang="en-ID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Mengenai</a:t>
            </a:r>
            <a:r>
              <a:rPr lang="en-ID" sz="1800" dirty="0">
                <a:solidFill>
                  <a:schemeClr val="tx1"/>
                </a:solidFill>
                <a:latin typeface="Calibri" panose="020F0502020204030204" pitchFamily="34" charset="0"/>
              </a:rPr>
              <a:t> MA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6" name="Persegi Panjang: Sudut Lengkung 25">
            <a:extLst>
              <a:ext uri="{FF2B5EF4-FFF2-40B4-BE49-F238E27FC236}">
                <a16:creationId xmlns:a16="http://schemas.microsoft.com/office/drawing/2014/main" id="{96763052-26DF-3C73-7768-190DCF6B41DD}"/>
              </a:ext>
            </a:extLst>
          </p:cNvPr>
          <p:cNvSpPr/>
          <p:nvPr/>
        </p:nvSpPr>
        <p:spPr>
          <a:xfrm>
            <a:off x="2896668" y="5051783"/>
            <a:ext cx="589664" cy="321657"/>
          </a:xfrm>
          <a:prstGeom prst="roundRect">
            <a:avLst>
              <a:gd name="adj" fmla="val 200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YA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7" name="Persegi Panjang: Sudut Lengkung 26">
            <a:extLst>
              <a:ext uri="{FF2B5EF4-FFF2-40B4-BE49-F238E27FC236}">
                <a16:creationId xmlns:a16="http://schemas.microsoft.com/office/drawing/2014/main" id="{49767087-3265-CDAC-EC90-457E85D47493}"/>
              </a:ext>
            </a:extLst>
          </p:cNvPr>
          <p:cNvSpPr/>
          <p:nvPr/>
        </p:nvSpPr>
        <p:spPr>
          <a:xfrm>
            <a:off x="2766600" y="3901004"/>
            <a:ext cx="898656" cy="358119"/>
          </a:xfrm>
          <a:prstGeom prst="roundRect">
            <a:avLst>
              <a:gd name="adj" fmla="val 200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TIDAK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8" name="Persegi Panjang: Sudut Lengkung 27">
            <a:extLst>
              <a:ext uri="{FF2B5EF4-FFF2-40B4-BE49-F238E27FC236}">
                <a16:creationId xmlns:a16="http://schemas.microsoft.com/office/drawing/2014/main" id="{A1745250-4DB1-A3AE-73B5-454A5A6EA17C}"/>
              </a:ext>
            </a:extLst>
          </p:cNvPr>
          <p:cNvSpPr/>
          <p:nvPr/>
        </p:nvSpPr>
        <p:spPr>
          <a:xfrm>
            <a:off x="7014402" y="4916788"/>
            <a:ext cx="2734410" cy="832554"/>
          </a:xfrm>
          <a:prstGeom prst="roundRect">
            <a:avLst/>
          </a:prstGeom>
          <a:solidFill>
            <a:srgbClr val="FF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Studi kelayakan proyek secara keseluruhan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9" name="Persegi Panjang: Sudut Lengkung 28">
            <a:extLst>
              <a:ext uri="{FF2B5EF4-FFF2-40B4-BE49-F238E27FC236}">
                <a16:creationId xmlns:a16="http://schemas.microsoft.com/office/drawing/2014/main" id="{E0E398B5-9D26-2599-A0D0-2EA2175AE20A}"/>
              </a:ext>
            </a:extLst>
          </p:cNvPr>
          <p:cNvSpPr/>
          <p:nvPr/>
        </p:nvSpPr>
        <p:spPr>
          <a:xfrm>
            <a:off x="6972071" y="5806465"/>
            <a:ext cx="2734410" cy="633046"/>
          </a:xfrm>
          <a:prstGeom prst="roundRect">
            <a:avLst/>
          </a:prstGeom>
          <a:solidFill>
            <a:srgbClr val="FF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sebagai</a:t>
            </a:r>
            <a:r>
              <a:rPr lang="en-ID" sz="1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kegiatan</a:t>
            </a:r>
            <a:r>
              <a:rPr lang="en-ID" sz="1800" dirty="0">
                <a:solidFill>
                  <a:schemeClr val="tx1"/>
                </a:solidFill>
                <a:latin typeface="Calibri" panose="020F0502020204030204" pitchFamily="34" charset="0"/>
              </a:rPr>
              <a:t> yang</a:t>
            </a:r>
          </a:p>
          <a:p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berdiri</a:t>
            </a:r>
            <a:r>
              <a:rPr lang="en-ID" sz="1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sendiri</a:t>
            </a:r>
            <a:endParaRPr lang="en-ID" dirty="0">
              <a:solidFill>
                <a:schemeClr val="tx1"/>
              </a:solidFill>
            </a:endParaRPr>
          </a:p>
        </p:txBody>
      </p:sp>
      <p:cxnSp>
        <p:nvCxnSpPr>
          <p:cNvPr id="31" name="Konektor Panah Lurus 30">
            <a:extLst>
              <a:ext uri="{FF2B5EF4-FFF2-40B4-BE49-F238E27FC236}">
                <a16:creationId xmlns:a16="http://schemas.microsoft.com/office/drawing/2014/main" id="{9E2F186D-83EC-05E5-5262-833B7C96087C}"/>
              </a:ext>
            </a:extLst>
          </p:cNvPr>
          <p:cNvCxnSpPr>
            <a:stCxn id="28" idx="0"/>
          </p:cNvCxnSpPr>
          <p:nvPr/>
        </p:nvCxnSpPr>
        <p:spPr>
          <a:xfrm>
            <a:off x="8461369" y="4944861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Konektor Panah Lurus 31">
            <a:extLst>
              <a:ext uri="{FF2B5EF4-FFF2-40B4-BE49-F238E27FC236}">
                <a16:creationId xmlns:a16="http://schemas.microsoft.com/office/drawing/2014/main" id="{63B4F8A6-73CC-382F-4752-987C56DBF09C}"/>
              </a:ext>
            </a:extLst>
          </p:cNvPr>
          <p:cNvCxnSpPr>
            <a:cxnSpLocks/>
          </p:cNvCxnSpPr>
          <p:nvPr/>
        </p:nvCxnSpPr>
        <p:spPr>
          <a:xfrm flipV="1">
            <a:off x="6537483" y="5029410"/>
            <a:ext cx="468000" cy="468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Konektor Panah Lurus 32">
            <a:extLst>
              <a:ext uri="{FF2B5EF4-FFF2-40B4-BE49-F238E27FC236}">
                <a16:creationId xmlns:a16="http://schemas.microsoft.com/office/drawing/2014/main" id="{205587CE-E987-0DB3-DC5C-112D9CC0B713}"/>
              </a:ext>
            </a:extLst>
          </p:cNvPr>
          <p:cNvCxnSpPr>
            <a:cxnSpLocks/>
          </p:cNvCxnSpPr>
          <p:nvPr/>
        </p:nvCxnSpPr>
        <p:spPr>
          <a:xfrm>
            <a:off x="6562031" y="5601877"/>
            <a:ext cx="50400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Kotak Teks 38">
            <a:extLst>
              <a:ext uri="{FF2B5EF4-FFF2-40B4-BE49-F238E27FC236}">
                <a16:creationId xmlns:a16="http://schemas.microsoft.com/office/drawing/2014/main" id="{702FC100-7CDD-DAC6-BDCC-198DF0702A5E}"/>
              </a:ext>
            </a:extLst>
          </p:cNvPr>
          <p:cNvSpPr txBox="1"/>
          <p:nvPr/>
        </p:nvSpPr>
        <p:spPr>
          <a:xfrm>
            <a:off x="5237283" y="195533"/>
            <a:ext cx="66733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b="1" dirty="0">
                <a:solidFill>
                  <a:srgbClr val="000000"/>
                </a:solidFill>
                <a:latin typeface="Arial Black" panose="020B0A04020102020204" pitchFamily="34" charset="0"/>
              </a:rPr>
              <a:t>Proses </a:t>
            </a:r>
            <a:r>
              <a:rPr lang="en-ID" sz="28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Penapisan</a:t>
            </a:r>
            <a:r>
              <a:rPr lang="en-ID" sz="2800" b="1" dirty="0">
                <a:solidFill>
                  <a:srgbClr val="000000"/>
                </a:solidFill>
                <a:latin typeface="Arial Black" panose="020B0A04020102020204" pitchFamily="34" charset="0"/>
              </a:rPr>
              <a:t> dan Analisa </a:t>
            </a:r>
            <a:r>
              <a:rPr lang="en-ID" sz="28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Dampak</a:t>
            </a:r>
            <a:r>
              <a:rPr lang="en-ID" sz="2800" b="1" dirty="0">
                <a:solidFill>
                  <a:srgbClr val="000000"/>
                </a:solidFill>
                <a:latin typeface="Arial Black" panose="020B0A04020102020204" pitchFamily="34" charset="0"/>
              </a:rPr>
              <a:t> Sosial</a:t>
            </a:r>
            <a:endParaRPr lang="en-ID" sz="2000" dirty="0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D823791B-E145-BC3C-B4A7-D80CAC0052AC}"/>
              </a:ext>
            </a:extLst>
          </p:cNvPr>
          <p:cNvSpPr txBox="1"/>
          <p:nvPr/>
        </p:nvSpPr>
        <p:spPr>
          <a:xfrm>
            <a:off x="528839" y="1277690"/>
            <a:ext cx="9459220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D" b="1" dirty="0"/>
              <a:t>Analisa </a:t>
            </a:r>
            <a:r>
              <a:rPr lang="en-ID" b="1" dirty="0" err="1"/>
              <a:t>Dampak</a:t>
            </a:r>
            <a:r>
              <a:rPr lang="en-ID" b="1" dirty="0"/>
              <a:t> Sosial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kajian</a:t>
            </a:r>
            <a:r>
              <a:rPr lang="en-ID" dirty="0"/>
              <a:t> yang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, </a:t>
            </a:r>
            <a:r>
              <a:rPr lang="en-ID" dirty="0" err="1"/>
              <a:t>ekonomi</a:t>
            </a:r>
            <a:r>
              <a:rPr lang="en-ID" dirty="0"/>
              <a:t>, dan </a:t>
            </a: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pelaksanaan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kegiatan</a:t>
            </a:r>
            <a:r>
              <a:rPr lang="en-ID" dirty="0"/>
              <a:t> </a:t>
            </a:r>
            <a:r>
              <a:rPr lang="en-ID" dirty="0" err="1"/>
              <a:t>pembangunan</a:t>
            </a:r>
            <a:r>
              <a:rPr lang="en-ID" dirty="0"/>
              <a:t> di </a:t>
            </a:r>
            <a:r>
              <a:rPr lang="en-ID" dirty="0" err="1"/>
              <a:t>suatu</a:t>
            </a:r>
            <a:r>
              <a:rPr lang="en-ID" dirty="0"/>
              <a:t> wilayah </a:t>
            </a:r>
            <a:r>
              <a:rPr lang="en-ID" dirty="0" err="1"/>
              <a:t>atau</a:t>
            </a:r>
            <a:r>
              <a:rPr lang="en-ID" dirty="0"/>
              <a:t> area.</a:t>
            </a:r>
          </a:p>
        </p:txBody>
      </p:sp>
    </p:spTree>
    <p:extLst>
      <p:ext uri="{BB962C8B-B14F-4D97-AF65-F5344CB8AC3E}">
        <p14:creationId xmlns:p14="http://schemas.microsoft.com/office/powerpoint/2010/main" val="3899240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63B78-67A4-EB46-C421-DE72B9E0B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BD978-3D67-758B-43A5-B47F1FD15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67684-856D-546B-908A-2A155BDB0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DB45BCB-6A21-28B1-EDD9-5FAB2EA24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078461C2-DEF7-743B-48E2-5A8785931266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204D7D80-13FD-B95F-F5BF-3D1AD7A42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68AA6574-18C2-D809-6D90-55BE9C0CA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42E08BBF-EF45-C40D-FAA4-E18135E0F0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sp>
        <p:nvSpPr>
          <p:cNvPr id="12" name="Kotak Teks 11">
            <a:extLst>
              <a:ext uri="{FF2B5EF4-FFF2-40B4-BE49-F238E27FC236}">
                <a16:creationId xmlns:a16="http://schemas.microsoft.com/office/drawing/2014/main" id="{32D43282-398D-3B89-DB7E-4A98566162AE}"/>
              </a:ext>
            </a:extLst>
          </p:cNvPr>
          <p:cNvSpPr txBox="1"/>
          <p:nvPr/>
        </p:nvSpPr>
        <p:spPr>
          <a:xfrm>
            <a:off x="6298605" y="104971"/>
            <a:ext cx="56730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ID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Sasaran</a:t>
            </a:r>
            <a:r>
              <a: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&amp; </a:t>
            </a:r>
            <a:r>
              <a:rPr lang="en-ID" sz="2800" b="1" dirty="0" err="1">
                <a:solidFill>
                  <a:srgbClr val="2D323B"/>
                </a:solidFill>
                <a:latin typeface="Arial Black" panose="020B0A04020102020204" pitchFamily="34" charset="0"/>
              </a:rPr>
              <a:t>Wawancara</a:t>
            </a:r>
            <a:r>
              <a:rPr lang="en-ID" sz="2800" b="1" dirty="0">
                <a:solidFill>
                  <a:srgbClr val="2D323B"/>
                </a:solidFill>
                <a:latin typeface="Arial Black" panose="020B0A04020102020204" pitchFamily="34" charset="0"/>
              </a:rPr>
              <a:t> Pada </a:t>
            </a:r>
            <a:r>
              <a: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Wilayah Masyarakat Adat </a:t>
            </a:r>
            <a:endParaRPr lang="en-ID" dirty="0"/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AFFE14FC-12CF-AA51-D445-869C52368983}"/>
              </a:ext>
            </a:extLst>
          </p:cNvPr>
          <p:cNvSpPr txBox="1"/>
          <p:nvPr/>
        </p:nvSpPr>
        <p:spPr>
          <a:xfrm>
            <a:off x="523108" y="1594612"/>
            <a:ext cx="9473745" cy="4401205"/>
          </a:xfrm>
          <a:prstGeom prst="rect">
            <a:avLst/>
          </a:prstGeom>
          <a:solidFill>
            <a:srgbClr val="E9E6DF"/>
          </a:solidFill>
        </p:spPr>
        <p:txBody>
          <a:bodyPr wrap="square">
            <a:spAutoFit/>
          </a:bodyPr>
          <a:lstStyle/>
          <a:p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Survei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di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lapangan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Wawancara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mendalam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serta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diskusi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kelompok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dengan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informan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memadai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bertujuan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mendapat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sv-SE" sz="2000" dirty="0">
                <a:solidFill>
                  <a:srgbClr val="000000"/>
                </a:solidFill>
                <a:latin typeface="Arial" panose="020B0604020202020204" pitchFamily="34" charset="0"/>
              </a:rPr>
              <a:t>Persetujuan yang Pasti, dan Dukungan Masyarakat Luas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: </a:t>
            </a:r>
          </a:p>
          <a:p>
            <a:pPr marL="447675" indent="-174625"/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•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Kepala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desa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anggota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perangkat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desa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, dan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anggota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tokoh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masyarakat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dihormati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sesepuh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pemuka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agama,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dll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  <a:p>
            <a:pPr marL="447675" indent="-174625"/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•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Anggota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lembaga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adat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, yang juga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dikenal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sebagai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Ketua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Adat,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Ketua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Marga, yang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dianggap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sebagai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pemimpin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adat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Masyarakat</a:t>
            </a:r>
          </a:p>
          <a:p>
            <a:pPr marL="447675" indent="-174625"/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•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Pemerintah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Daerah di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tingkat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kabupaten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termasuk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Dinas Sosial, Dinas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Kebudayaan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, Kementerian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Dalam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Negeri,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Bappeda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, dan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departemen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lain yang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sesuai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447675" indent="-174625">
              <a:tabLst>
                <a:tab pos="447675" algn="l"/>
              </a:tabLst>
            </a:pP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• LSM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lokal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secara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aktif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terlibat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dalam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isu-isu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pembangunan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dan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lingkungan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mendukung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Masyarakat  Adat dan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budaya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di wilayah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tersebut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447675" indent="-174625"/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•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Institusi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akademis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atau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universitas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lokal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meneliti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masyarakat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adat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komunitas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, dan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budaya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setempat</a:t>
            </a:r>
            <a:r>
              <a:rPr lang="en-ID" sz="20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3091080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DF47E-85F6-D0CE-62F4-6E6EF1B38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BB8C0-27C5-5785-402F-2DBB32DE3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C60DB-E2FA-C72F-99FF-109847D37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DE44A24-DAB7-B934-8B45-241499F2A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1AC69318-E54E-3D10-3FF0-704E5E126067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1004C6D9-0716-B377-03CE-D2C150D29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39D1F607-1420-9298-B6BD-1FAF3F611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603F1101-A23A-95D8-C331-6809282ED9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sp>
        <p:nvSpPr>
          <p:cNvPr id="12" name="Kotak Teks 11">
            <a:extLst>
              <a:ext uri="{FF2B5EF4-FFF2-40B4-BE49-F238E27FC236}">
                <a16:creationId xmlns:a16="http://schemas.microsoft.com/office/drawing/2014/main" id="{0E516E85-0CF9-1E80-1500-8FD091AFF841}"/>
              </a:ext>
            </a:extLst>
          </p:cNvPr>
          <p:cNvSpPr txBox="1"/>
          <p:nvPr/>
        </p:nvSpPr>
        <p:spPr>
          <a:xfrm>
            <a:off x="4853353" y="222815"/>
            <a:ext cx="717159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800" b="1" dirty="0">
                <a:latin typeface="Arial" panose="020B0604020202020204" pitchFamily="34" charset="0"/>
                <a:cs typeface="Arial" panose="020B0604020202020204" pitchFamily="34" charset="0"/>
              </a:rPr>
              <a:t>Persetujuan yang Pasti, dan Dukungan Masyarakat Luas</a:t>
            </a:r>
            <a:endParaRPr lang="en-ID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D78E72FD-9929-5C8D-0ED9-850E2FA46F87}"/>
              </a:ext>
            </a:extLst>
          </p:cNvPr>
          <p:cNvSpPr txBox="1"/>
          <p:nvPr/>
        </p:nvSpPr>
        <p:spPr>
          <a:xfrm>
            <a:off x="448408" y="1804245"/>
            <a:ext cx="4888523" cy="341632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Memastikan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Persetujuan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Masyarakat Adat,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melibatkan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73050" indent="-273050"/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Pengembangan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komersial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budaya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Pemindahan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fisik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tanah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adat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6213" indent="-176213"/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Pengembangan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komersial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alam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tanah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adat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EA1D00EA-6B78-E416-BF99-ED7B07B8F274}"/>
              </a:ext>
            </a:extLst>
          </p:cNvPr>
          <p:cNvSpPr txBox="1"/>
          <p:nvPr/>
        </p:nvSpPr>
        <p:spPr>
          <a:xfrm>
            <a:off x="5660633" y="1804245"/>
            <a:ext cx="4521444" cy="341632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Persetujuan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ekspresi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kolektif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adat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terkena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dan/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perwakilan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diakui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dukungan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luas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meskipun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keberatan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anah: Kanan 10">
            <a:extLst>
              <a:ext uri="{FF2B5EF4-FFF2-40B4-BE49-F238E27FC236}">
                <a16:creationId xmlns:a16="http://schemas.microsoft.com/office/drawing/2014/main" id="{48EE2578-8D3A-2568-E7C4-10B079967475}"/>
              </a:ext>
            </a:extLst>
          </p:cNvPr>
          <p:cNvSpPr/>
          <p:nvPr/>
        </p:nvSpPr>
        <p:spPr>
          <a:xfrm>
            <a:off x="5386250" y="3057091"/>
            <a:ext cx="254536" cy="793671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205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76F0-99F4-1814-C1E3-2A49B1364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FFDC4-4385-F83D-2DB8-0A7D3D625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8132C-0F4A-2A37-90A4-4D15699FB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6E6F87E-A9A5-AFC2-FE6A-0295C1AD4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A0EB4B15-02EF-F3F0-4AE6-1606B1C87B1F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1A87F152-D5E9-F28C-D64E-5539A4E30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18D61A33-ACD1-D8C1-122B-037CF6664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87D13F28-69ED-00AF-7CCC-976E756C9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6660" y="4980157"/>
            <a:ext cx="1808285" cy="1601858"/>
          </a:xfrm>
          <a:prstGeom prst="rect">
            <a:avLst/>
          </a:prstGeom>
        </p:spPr>
      </p:pic>
      <p:sp>
        <p:nvSpPr>
          <p:cNvPr id="6" name="Kotak Teks 5">
            <a:extLst>
              <a:ext uri="{FF2B5EF4-FFF2-40B4-BE49-F238E27FC236}">
                <a16:creationId xmlns:a16="http://schemas.microsoft.com/office/drawing/2014/main" id="{37D9B02E-AA49-4CE7-F48F-7BF5054E7418}"/>
              </a:ext>
            </a:extLst>
          </p:cNvPr>
          <p:cNvSpPr txBox="1"/>
          <p:nvPr/>
        </p:nvSpPr>
        <p:spPr>
          <a:xfrm>
            <a:off x="285872" y="1339138"/>
            <a:ext cx="97715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b="1" dirty="0" err="1">
                <a:solidFill>
                  <a:srgbClr val="000000"/>
                </a:solidFill>
                <a:latin typeface="Segoe UI Black" panose="020B0A02040204020203" pitchFamily="34" charset="0"/>
              </a:rPr>
              <a:t>Dampak</a:t>
            </a:r>
            <a:r>
              <a:rPr lang="en-ID" sz="2000" b="1" dirty="0">
                <a:solidFill>
                  <a:srgbClr val="000000"/>
                </a:solidFill>
                <a:latin typeface="Segoe UI Black" panose="020B0A02040204020203" pitchFamily="34" charset="0"/>
              </a:rPr>
              <a:t> </a:t>
            </a:r>
            <a:r>
              <a:rPr lang="en-ID" sz="2000" b="1" dirty="0" err="1">
                <a:solidFill>
                  <a:srgbClr val="000000"/>
                </a:solidFill>
                <a:latin typeface="Segoe UI Black" panose="020B0A02040204020203" pitchFamily="34" charset="0"/>
              </a:rPr>
              <a:t>dapat</a:t>
            </a:r>
            <a:r>
              <a:rPr lang="en-ID" sz="2000" b="1" dirty="0">
                <a:solidFill>
                  <a:srgbClr val="000000"/>
                </a:solidFill>
                <a:latin typeface="Segoe UI Black" panose="020B0A02040204020203" pitchFamily="34" charset="0"/>
              </a:rPr>
              <a:t> </a:t>
            </a:r>
            <a:r>
              <a:rPr lang="en-ID" sz="2000" b="1" dirty="0" err="1">
                <a:solidFill>
                  <a:srgbClr val="000000"/>
                </a:solidFill>
                <a:latin typeface="Segoe UI Black" panose="020B0A02040204020203" pitchFamily="34" charset="0"/>
              </a:rPr>
              <a:t>berwujud</a:t>
            </a:r>
            <a:r>
              <a:rPr lang="en-ID" sz="2000" b="1" dirty="0">
                <a:solidFill>
                  <a:srgbClr val="000000"/>
                </a:solidFill>
                <a:latin typeface="Segoe UI Black" panose="020B0A02040204020203" pitchFamily="34" charset="0"/>
              </a:rPr>
              <a:t> dan </a:t>
            </a:r>
            <a:r>
              <a:rPr lang="en-ID" sz="2000" b="1" dirty="0" err="1">
                <a:solidFill>
                  <a:srgbClr val="000000"/>
                </a:solidFill>
                <a:latin typeface="Segoe UI Black" panose="020B0A02040204020203" pitchFamily="34" charset="0"/>
              </a:rPr>
              <a:t>tidak</a:t>
            </a:r>
            <a:r>
              <a:rPr lang="en-ID" sz="2000" b="1" dirty="0">
                <a:solidFill>
                  <a:srgbClr val="000000"/>
                </a:solidFill>
                <a:latin typeface="Segoe UI Black" panose="020B0A02040204020203" pitchFamily="34" charset="0"/>
              </a:rPr>
              <a:t> </a:t>
            </a:r>
            <a:r>
              <a:rPr lang="en-ID" sz="2000" b="1" dirty="0" err="1">
                <a:solidFill>
                  <a:srgbClr val="000000"/>
                </a:solidFill>
                <a:latin typeface="Segoe UI Black" panose="020B0A02040204020203" pitchFamily="34" charset="0"/>
              </a:rPr>
              <a:t>berwujud</a:t>
            </a:r>
            <a:r>
              <a:rPr lang="en-ID" sz="2000" b="1" dirty="0">
                <a:solidFill>
                  <a:srgbClr val="000000"/>
                </a:solidFill>
                <a:latin typeface="Segoe UI" panose="020B0502040204020203" pitchFamily="34" charset="0"/>
              </a:rPr>
              <a:t>.</a:t>
            </a:r>
          </a:p>
          <a:p>
            <a:r>
              <a:rPr lang="en-ID" sz="2000" dirty="0">
                <a:solidFill>
                  <a:srgbClr val="000000"/>
                </a:solidFill>
                <a:latin typeface="Segoe UI" panose="020B0502040204020203" pitchFamily="34" charset="0"/>
              </a:rPr>
              <a:t>SIA </a:t>
            </a:r>
            <a:r>
              <a:rPr lang="en-ID" sz="2000" dirty="0" err="1">
                <a:solidFill>
                  <a:srgbClr val="000000"/>
                </a:solidFill>
                <a:latin typeface="Segoe UI" panose="020B0502040204020203" pitchFamily="34" charset="0"/>
              </a:rPr>
              <a:t>membantu</a:t>
            </a:r>
            <a:r>
              <a:rPr lang="en-ID" sz="20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Segoe UI" panose="020B0502040204020203" pitchFamily="34" charset="0"/>
              </a:rPr>
              <a:t>mengidentifikasi</a:t>
            </a:r>
            <a:r>
              <a:rPr lang="en-ID" sz="20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Segoe UI" panose="020B0502040204020203" pitchFamily="34" charset="0"/>
              </a:rPr>
              <a:t>apakah</a:t>
            </a:r>
            <a:r>
              <a:rPr lang="en-ID" sz="20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Segoe UI" panose="020B0502040204020203" pitchFamily="34" charset="0"/>
              </a:rPr>
              <a:t>proyek</a:t>
            </a:r>
            <a:r>
              <a:rPr lang="en-ID" sz="2000" dirty="0">
                <a:solidFill>
                  <a:srgbClr val="000000"/>
                </a:solidFill>
                <a:latin typeface="Segoe UI" panose="020B0502040204020203" pitchFamily="34" charset="0"/>
              </a:rPr>
              <a:t> yang </a:t>
            </a:r>
            <a:r>
              <a:rPr lang="en-ID" sz="2000" dirty="0" err="1">
                <a:solidFill>
                  <a:srgbClr val="000000"/>
                </a:solidFill>
                <a:latin typeface="Segoe UI" panose="020B0502040204020203" pitchFamily="34" charset="0"/>
              </a:rPr>
              <a:t>diusulkan</a:t>
            </a:r>
            <a:r>
              <a:rPr lang="en-ID" sz="20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Segoe UI" panose="020B0502040204020203" pitchFamily="34" charset="0"/>
              </a:rPr>
              <a:t>akan</a:t>
            </a:r>
            <a:r>
              <a:rPr lang="en-ID" sz="20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Segoe UI" panose="020B0502040204020203" pitchFamily="34" charset="0"/>
              </a:rPr>
              <a:t>berdampak</a:t>
            </a:r>
            <a:r>
              <a:rPr lang="en-ID" sz="2000" dirty="0">
                <a:solidFill>
                  <a:srgbClr val="000000"/>
                </a:solidFill>
                <a:latin typeface="Segoe UI" panose="020B0502040204020203" pitchFamily="34" charset="0"/>
              </a:rPr>
              <a:t> pada </a:t>
            </a:r>
            <a:r>
              <a:rPr lang="en-ID" sz="2000" dirty="0" err="1">
                <a:solidFill>
                  <a:srgbClr val="000000"/>
                </a:solidFill>
                <a:latin typeface="Segoe UI" panose="020B0502040204020203" pitchFamily="34" charset="0"/>
              </a:rPr>
              <a:t>hal-hal</a:t>
            </a:r>
            <a:r>
              <a:rPr lang="en-ID" sz="20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Segoe UI" panose="020B0502040204020203" pitchFamily="34" charset="0"/>
              </a:rPr>
              <a:t>berikut</a:t>
            </a:r>
            <a:endParaRPr lang="en-ID" dirty="0"/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05B67638-0E4F-B83F-DF59-30BD9A3009C3}"/>
              </a:ext>
            </a:extLst>
          </p:cNvPr>
          <p:cNvSpPr txBox="1"/>
          <p:nvPr/>
        </p:nvSpPr>
        <p:spPr>
          <a:xfrm>
            <a:off x="4920691" y="221700"/>
            <a:ext cx="71042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Jenis-jenis</a:t>
            </a:r>
            <a:r>
              <a:rPr lang="en-ID" sz="2400" b="1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ID" sz="24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Dampak</a:t>
            </a:r>
            <a:r>
              <a:rPr lang="en-ID" sz="2400" b="1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ID" sz="24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terhadap</a:t>
            </a:r>
            <a:r>
              <a:rPr lang="en-ID" sz="2400" b="1" dirty="0">
                <a:solidFill>
                  <a:srgbClr val="000000"/>
                </a:solidFill>
                <a:latin typeface="Arial Black" panose="020B0A04020102020204" pitchFamily="34" charset="0"/>
              </a:rPr>
              <a:t> Masyarakat Adat</a:t>
            </a:r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7E3C35BE-60F2-D771-14A0-D20C8BE7E577}"/>
              </a:ext>
            </a:extLst>
          </p:cNvPr>
          <p:cNvSpPr txBox="1"/>
          <p:nvPr/>
        </p:nvSpPr>
        <p:spPr>
          <a:xfrm>
            <a:off x="139582" y="2767832"/>
            <a:ext cx="34572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Praktik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sosial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budaya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 dan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kepercayaan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tradisional</a:t>
            </a:r>
            <a:endParaRPr kumimoji="0" lang="en-ID" sz="2000" b="1" i="0" u="none" strike="noStrike" kern="1200" cap="none" spc="0" normalizeH="0" baseline="0" noProof="0" dirty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egoe UI Black" panose="020B0A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masyarakat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adat</a:t>
            </a:r>
            <a:endParaRPr kumimoji="0" lang="en-ID" sz="2000" b="1" i="0" u="none" strike="noStrike" kern="1200" cap="none" spc="0" normalizeH="0" baseline="0" noProof="0" dirty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egoe UI Black" panose="020B0A02040204020203" pitchFamily="34" charset="0"/>
              <a:ea typeface="+mn-ea"/>
              <a:cs typeface="+mn-cs"/>
            </a:endParaRPr>
          </a:p>
        </p:txBody>
      </p:sp>
      <p:sp>
        <p:nvSpPr>
          <p:cNvPr id="14" name="Persegi Panjang: Sudut Lengkung 13">
            <a:extLst>
              <a:ext uri="{FF2B5EF4-FFF2-40B4-BE49-F238E27FC236}">
                <a16:creationId xmlns:a16="http://schemas.microsoft.com/office/drawing/2014/main" id="{DB7D3159-E50A-92DD-6B7C-C77F846DFE45}"/>
              </a:ext>
            </a:extLst>
          </p:cNvPr>
          <p:cNvSpPr/>
          <p:nvPr/>
        </p:nvSpPr>
        <p:spPr>
          <a:xfrm>
            <a:off x="285872" y="3836658"/>
            <a:ext cx="3199852" cy="1104957"/>
          </a:xfrm>
          <a:prstGeom prst="roundRect">
            <a:avLst>
              <a:gd name="adj" fmla="val 705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Pengaruh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terhadap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upacara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pemakaman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leluhur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,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desain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rumah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leluhur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, dan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praktik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spiritual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animisme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17" name="Kotak Teks 16">
            <a:extLst>
              <a:ext uri="{FF2B5EF4-FFF2-40B4-BE49-F238E27FC236}">
                <a16:creationId xmlns:a16="http://schemas.microsoft.com/office/drawing/2014/main" id="{3E2115BC-4541-4F4F-F860-28741C2EEA4E}"/>
              </a:ext>
            </a:extLst>
          </p:cNvPr>
          <p:cNvSpPr txBox="1"/>
          <p:nvPr/>
        </p:nvSpPr>
        <p:spPr>
          <a:xfrm>
            <a:off x="3596854" y="2852884"/>
            <a:ext cx="3376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Sistemmata</a:t>
            </a: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 </a:t>
            </a:r>
            <a:r>
              <a:rPr kumimoji="0" lang="en-ID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pencaharian</a:t>
            </a:r>
            <a:endParaRPr kumimoji="0" lang="en-ID" sz="2000" b="1" i="0" u="none" strike="noStrike" kern="1200" cap="none" spc="0" normalizeH="0" baseline="0" noProof="0" dirty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egoe UI Black" panose="020B0A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MA</a:t>
            </a:r>
          </a:p>
        </p:txBody>
      </p:sp>
      <p:sp>
        <p:nvSpPr>
          <p:cNvPr id="18" name="Persegi Panjang: Sudut Lengkung 17">
            <a:extLst>
              <a:ext uri="{FF2B5EF4-FFF2-40B4-BE49-F238E27FC236}">
                <a16:creationId xmlns:a16="http://schemas.microsoft.com/office/drawing/2014/main" id="{68C51050-6434-2AC2-5718-783DF4D4399C}"/>
              </a:ext>
            </a:extLst>
          </p:cNvPr>
          <p:cNvSpPr/>
          <p:nvPr/>
        </p:nvSpPr>
        <p:spPr>
          <a:xfrm>
            <a:off x="3596854" y="3799326"/>
            <a:ext cx="3376254" cy="137619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Dampak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terhadap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penanaman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padi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tradisional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peternakan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kerbau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 dan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pencarian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makanan</a:t>
            </a:r>
            <a:r>
              <a:rPr lang="en-ID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di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hutan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</p:txBody>
      </p:sp>
      <p:sp>
        <p:nvSpPr>
          <p:cNvPr id="20" name="Kotak Teks 19">
            <a:extLst>
              <a:ext uri="{FF2B5EF4-FFF2-40B4-BE49-F238E27FC236}">
                <a16:creationId xmlns:a16="http://schemas.microsoft.com/office/drawing/2014/main" id="{26CFDBB4-B55A-E275-F2B1-4ECD5571B7DD}"/>
              </a:ext>
            </a:extLst>
          </p:cNvPr>
          <p:cNvSpPr txBox="1"/>
          <p:nvPr/>
        </p:nvSpPr>
        <p:spPr>
          <a:xfrm>
            <a:off x="7025860" y="2879012"/>
            <a:ext cx="274539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200" b="1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Hak Atas Tanah</a:t>
            </a:r>
          </a:p>
        </p:txBody>
      </p:sp>
      <p:sp>
        <p:nvSpPr>
          <p:cNvPr id="24" name="Persegi Panjang: Sudut Lengkung 23">
            <a:extLst>
              <a:ext uri="{FF2B5EF4-FFF2-40B4-BE49-F238E27FC236}">
                <a16:creationId xmlns:a16="http://schemas.microsoft.com/office/drawing/2014/main" id="{5B48F490-DB3E-5073-55C8-78463C1EE2FF}"/>
              </a:ext>
            </a:extLst>
          </p:cNvPr>
          <p:cNvSpPr/>
          <p:nvPr/>
        </p:nvSpPr>
        <p:spPr>
          <a:xfrm flipH="1">
            <a:off x="7069454" y="3871456"/>
            <a:ext cx="3041700" cy="27315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Tanah dan/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atau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wilayah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atau</a:t>
            </a:r>
            <a:r>
              <a:rPr lang="en-ID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sumber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daya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alam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atau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budaya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di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Dalam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tanah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dan/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atau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wilayah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dimiliki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digunakan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ditempati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oleh Masyarakat Adat,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atau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diklaim</a:t>
            </a:r>
            <a:r>
              <a:rPr lang="en-ID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sebagai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wilayah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leluhur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merekA</a:t>
            </a:r>
            <a:endParaRPr lang="en-ID" dirty="0"/>
          </a:p>
        </p:txBody>
      </p:sp>
      <p:sp>
        <p:nvSpPr>
          <p:cNvPr id="2" name="Persegi Panjang: Sudut Lengkung 1">
            <a:extLst>
              <a:ext uri="{FF2B5EF4-FFF2-40B4-BE49-F238E27FC236}">
                <a16:creationId xmlns:a16="http://schemas.microsoft.com/office/drawing/2014/main" id="{6A7B1474-05EF-5565-AEBA-F20D8D5A5173}"/>
              </a:ext>
            </a:extLst>
          </p:cNvPr>
          <p:cNvSpPr/>
          <p:nvPr/>
        </p:nvSpPr>
        <p:spPr>
          <a:xfrm>
            <a:off x="220356" y="2452154"/>
            <a:ext cx="444203" cy="369332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ID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ersegi Panjang: Sudut Lengkung 9">
            <a:extLst>
              <a:ext uri="{FF2B5EF4-FFF2-40B4-BE49-F238E27FC236}">
                <a16:creationId xmlns:a16="http://schemas.microsoft.com/office/drawing/2014/main" id="{96E16246-5A2E-77A7-90D7-7495716C2097}"/>
              </a:ext>
            </a:extLst>
          </p:cNvPr>
          <p:cNvSpPr/>
          <p:nvPr/>
        </p:nvSpPr>
        <p:spPr>
          <a:xfrm>
            <a:off x="7151664" y="2508208"/>
            <a:ext cx="444203" cy="408150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ID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ersegi Panjang: Sudut Lengkung 11">
            <a:extLst>
              <a:ext uri="{FF2B5EF4-FFF2-40B4-BE49-F238E27FC236}">
                <a16:creationId xmlns:a16="http://schemas.microsoft.com/office/drawing/2014/main" id="{08E28E4D-3D52-C8FA-B160-208972FD0513}"/>
              </a:ext>
            </a:extLst>
          </p:cNvPr>
          <p:cNvSpPr/>
          <p:nvPr/>
        </p:nvSpPr>
        <p:spPr>
          <a:xfrm>
            <a:off x="3663554" y="2548940"/>
            <a:ext cx="444203" cy="369332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ID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509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9E43A-F3C6-9438-6431-2CBB8534F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BA25E-49AB-E8FA-D9B7-D158E6994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4B3CB-C9CE-5439-1B6C-C144099C6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C4E2352D-40FA-5690-D0B2-FB2439E3D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1AA49441-929F-2808-8DB3-DFB0F09CEDB1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C9472E86-3725-DF9D-CC5F-E0255F7DB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3A6FA20F-08A2-E4BA-E3BF-3BA8D98A6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BC4C1E90-577A-2C61-1835-4F20E74C62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1A413E3A-D0B0-A240-5E40-D87594BD99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2728" y="243113"/>
            <a:ext cx="6515100" cy="779832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54D5AD0C-93B6-72EC-74C5-E79619E1E9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275" y="1394562"/>
            <a:ext cx="9649748" cy="47759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908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14979-08A3-0E88-90EF-2492A683B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0D70B-36E4-DDA9-62C2-386089635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00DA22-960C-E60B-499E-DB29185C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741CC937-F840-E9A9-4B16-23327F321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1B380A5F-C008-2258-C529-636C96F2ECFE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431FB0E1-F8B2-9AB7-4E98-88E90511B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D61C45AD-1BBC-6C36-3219-5F8C21811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1A27CB1B-464B-D655-B6A9-89BE6DCEEF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F007F77C-CC2E-D776-822D-AD8EF4FB732C}"/>
              </a:ext>
            </a:extLst>
          </p:cNvPr>
          <p:cNvSpPr txBox="1"/>
          <p:nvPr/>
        </p:nvSpPr>
        <p:spPr>
          <a:xfrm>
            <a:off x="4517136" y="311753"/>
            <a:ext cx="753524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Sifat </a:t>
            </a:r>
            <a:r>
              <a:rPr lang="en-ID" sz="3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lang="en-ID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ID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Masyarakat Adat</a:t>
            </a:r>
            <a:endParaRPr lang="en-ID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B03C7A2-9773-E532-6016-6FC4D8DFF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SIA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harus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mengidentifikasi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dampak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langsung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dan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tidak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langsung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terhadap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masyarakat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adat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. “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Dampak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tidak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langsung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”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adalah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dampak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yang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bukan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merupakan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akibat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langsung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dari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suatu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proyek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dan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sering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kali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diproduksi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dari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jarak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jauh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atau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sebagai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akibat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dari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interaksi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fisik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,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biologis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,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atau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ekonomi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 yang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kompleks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B763A67F-A58C-44B5-211D-F1549C604839}"/>
              </a:ext>
            </a:extLst>
          </p:cNvPr>
          <p:cNvSpPr txBox="1"/>
          <p:nvPr/>
        </p:nvSpPr>
        <p:spPr>
          <a:xfrm>
            <a:off x="382274" y="1388971"/>
            <a:ext cx="51540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lang="en-ID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r>
              <a:rPr lang="en-ID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Persegi Panjang: Sudut Lengkung 18">
            <a:extLst>
              <a:ext uri="{FF2B5EF4-FFF2-40B4-BE49-F238E27FC236}">
                <a16:creationId xmlns:a16="http://schemas.microsoft.com/office/drawing/2014/main" id="{E743E37F-3A78-7FC6-B052-8FA2D9F7075F}"/>
              </a:ext>
            </a:extLst>
          </p:cNvPr>
          <p:cNvSpPr/>
          <p:nvPr/>
        </p:nvSpPr>
        <p:spPr>
          <a:xfrm>
            <a:off x="396963" y="1906494"/>
            <a:ext cx="9685270" cy="12710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SIA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harus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mengidentifikasi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Dampak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langsung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dan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Tidak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inherit"/>
              </a:rPr>
              <a:t>L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angsung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terhadap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Masyarakat</a:t>
            </a:r>
            <a:r>
              <a:rPr lang="en-US" altLang="en-US" dirty="0">
                <a:solidFill>
                  <a:schemeClr val="tx1"/>
                </a:solidFill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adat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. “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Dampak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tidak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langsung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”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adalah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dampak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yang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bukan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merupakan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akibat</a:t>
            </a:r>
            <a:r>
              <a:rPr lang="en-US" altLang="en-US" dirty="0">
                <a:solidFill>
                  <a:schemeClr val="tx1"/>
                </a:solidFill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langsung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dari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suatu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proyek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dan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sering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kali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diproduksi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dari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jarak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jauh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atau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sebagai</a:t>
            </a:r>
            <a:r>
              <a:rPr lang="en-US" altLang="en-US" dirty="0">
                <a:solidFill>
                  <a:schemeClr val="tx1"/>
                </a:solidFill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akibat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dari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interaksi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fisik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biologis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atau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ekonomi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yang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kompleks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288B409E-B7EF-6002-A5DE-C299A2BAE188}"/>
              </a:ext>
            </a:extLst>
          </p:cNvPr>
          <p:cNvSpPr txBox="1"/>
          <p:nvPr/>
        </p:nvSpPr>
        <p:spPr>
          <a:xfrm>
            <a:off x="376021" y="3290015"/>
            <a:ext cx="35953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lang="en-ID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endParaRPr lang="en-ID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2906B2F5-1C19-5A43-6CB2-2902C716538C}"/>
              </a:ext>
            </a:extLst>
          </p:cNvPr>
          <p:cNvSpPr txBox="1"/>
          <p:nvPr/>
        </p:nvSpPr>
        <p:spPr>
          <a:xfrm>
            <a:off x="400010" y="3891012"/>
            <a:ext cx="3605959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n-NO" sz="1800" dirty="0">
                <a:solidFill>
                  <a:srgbClr val="272525"/>
                </a:solidFill>
                <a:latin typeface="Segoe UI" panose="020B0502040204020203" pitchFamily="34" charset="0"/>
              </a:rPr>
              <a:t>Hasil langsung dari kegiatan proyek, seperti pembangunan jalan baru yang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menyebabkan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kontak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dengan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pihak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luar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mengurangi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waktu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tempuh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namun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meningkatkan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jumlah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korban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jiwa</a:t>
            </a:r>
            <a:endParaRPr lang="en-ID" dirty="0"/>
          </a:p>
        </p:txBody>
      </p:sp>
      <p:sp>
        <p:nvSpPr>
          <p:cNvPr id="17" name="Kotak Teks 16">
            <a:extLst>
              <a:ext uri="{FF2B5EF4-FFF2-40B4-BE49-F238E27FC236}">
                <a16:creationId xmlns:a16="http://schemas.microsoft.com/office/drawing/2014/main" id="{7F210CA9-AFF8-65B7-87A8-37A8BAD15CC2}"/>
              </a:ext>
            </a:extLst>
          </p:cNvPr>
          <p:cNvSpPr txBox="1"/>
          <p:nvPr/>
        </p:nvSpPr>
        <p:spPr>
          <a:xfrm>
            <a:off x="4200443" y="3355609"/>
            <a:ext cx="4532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lang="en-ID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1AE5E06C-6989-94F5-CCB6-1A29C5F3646F}"/>
              </a:ext>
            </a:extLst>
          </p:cNvPr>
          <p:cNvSpPr txBox="1"/>
          <p:nvPr/>
        </p:nvSpPr>
        <p:spPr>
          <a:xfrm>
            <a:off x="4232362" y="3891012"/>
            <a:ext cx="5723323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Yang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bukan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merupakan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hasil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langsung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dari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sebuah</a:t>
            </a:r>
            <a:r>
              <a:rPr lang="en-ID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sv-SE" sz="1800" dirty="0">
                <a:solidFill>
                  <a:srgbClr val="272525"/>
                </a:solidFill>
                <a:latin typeface="Segoe UI" panose="020B0502040204020203" pitchFamily="34" charset="0"/>
              </a:rPr>
              <a:t>proyek dan sering kali dihasilkan dari jarak jauh atau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karena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interaksi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fisik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biologis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atau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sosial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ekonomi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yang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kompleks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. 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Efek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sekunder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seperti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akses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bagi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pemukim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baru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yang  </a:t>
            </a:r>
            <a:r>
              <a:rPr lang="sv-SE" sz="1800" dirty="0">
                <a:solidFill>
                  <a:srgbClr val="272525"/>
                </a:solidFill>
                <a:latin typeface="Segoe UI" panose="020B0502040204020203" pitchFamily="34" charset="0"/>
              </a:rPr>
              <a:t>menyebabkan perubahan gaya hidup, peningkatan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lapangan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kerja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berupah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di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pedesaan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atau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penyebaran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penyakit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54419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6525A-5381-B829-480C-B85DA316D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762E3-A1BD-32B3-0FAC-5B3BE6631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A5CEC-D32A-8751-F23A-7B35687E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431950A-5999-A217-12D0-95956E1B9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F0D3AF3D-47FB-2BAE-B47E-D3A6DE87519A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DE2F0DE5-D7D6-EB05-CA4C-1CDF780A4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A95DB845-1002-F33A-EC98-F6279B40C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D62CF82F-8095-83F1-9383-0302A532A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9961" y="4980156"/>
            <a:ext cx="1744983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12747310-2116-D9C4-0800-E493137511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2392" y="289930"/>
            <a:ext cx="5767736" cy="594911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B308CA20-A3C1-24EF-3476-513E4D99A2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094" y="1873306"/>
            <a:ext cx="3151309" cy="232410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91830321-6B6A-7D5D-E27C-80868C11F2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9475" y="2655206"/>
            <a:ext cx="3209890" cy="270510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4" name="Gambar 13">
            <a:extLst>
              <a:ext uri="{FF2B5EF4-FFF2-40B4-BE49-F238E27FC236}">
                <a16:creationId xmlns:a16="http://schemas.microsoft.com/office/drawing/2014/main" id="{CB7B4C93-4091-E82D-AFCA-24F9E23930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437" y="3748566"/>
            <a:ext cx="3297151" cy="301515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09179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0DB8A-7189-9E08-6AB3-D7C03D5D6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09A7A-6F72-9D16-3DBE-FA0943651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C08-0382-872D-814A-D0A766E48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568078DE-493A-D97A-E71B-58B4C1DAA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B9E9F17A-D346-C350-D116-F496754DD3F1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F550C91C-02FB-5949-5101-9E709C767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D7E73476-6B01-0DAB-65D2-033B9F50A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81270608-D783-9633-9E59-3B303851D9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sp>
        <p:nvSpPr>
          <p:cNvPr id="11" name="Kotak Teks 10">
            <a:extLst>
              <a:ext uri="{FF2B5EF4-FFF2-40B4-BE49-F238E27FC236}">
                <a16:creationId xmlns:a16="http://schemas.microsoft.com/office/drawing/2014/main" id="{3DF4DCB4-1A9A-CF70-82CC-EBBCDD5F7A8A}"/>
              </a:ext>
            </a:extLst>
          </p:cNvPr>
          <p:cNvSpPr txBox="1"/>
          <p:nvPr/>
        </p:nvSpPr>
        <p:spPr>
          <a:xfrm>
            <a:off x="6397321" y="292534"/>
            <a:ext cx="52964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2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Komponen</a:t>
            </a:r>
            <a:r>
              <a:rPr lang="en-ID" sz="3200" b="1" dirty="0">
                <a:solidFill>
                  <a:srgbClr val="000000"/>
                </a:solidFill>
                <a:latin typeface="Arial Black" panose="020B0A04020102020204" pitchFamily="34" charset="0"/>
              </a:rPr>
              <a:t> Utama SIA</a:t>
            </a:r>
            <a:endParaRPr lang="en-ID" sz="2400" dirty="0"/>
          </a:p>
        </p:txBody>
      </p:sp>
      <p:sp>
        <p:nvSpPr>
          <p:cNvPr id="12" name="Persegi Panjang: Sudut Lengkung 11">
            <a:extLst>
              <a:ext uri="{FF2B5EF4-FFF2-40B4-BE49-F238E27FC236}">
                <a16:creationId xmlns:a16="http://schemas.microsoft.com/office/drawing/2014/main" id="{77964B50-506F-6693-8FAE-DE1C5D898891}"/>
              </a:ext>
            </a:extLst>
          </p:cNvPr>
          <p:cNvSpPr/>
          <p:nvPr/>
        </p:nvSpPr>
        <p:spPr>
          <a:xfrm>
            <a:off x="116875" y="2257390"/>
            <a:ext cx="3065940" cy="1239714"/>
          </a:xfrm>
          <a:prstGeom prst="roundRect">
            <a:avLst/>
          </a:prstGeom>
          <a:solidFill>
            <a:srgbClr val="FF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Ini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adalah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penilaian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awal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, yang</a:t>
            </a:r>
          </a:p>
          <a:p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dilakukan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sebagai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bagian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dari</a:t>
            </a:r>
            <a:endParaRPr lang="en-ID" sz="16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studi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kelayakan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proyek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secara</a:t>
            </a:r>
            <a:endParaRPr lang="en-ID" sz="16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keseluruhan</a:t>
            </a:r>
            <a:endParaRPr lang="en-ID" sz="1600" dirty="0"/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67BFA82A-F5B6-754D-124C-59BC102B900C}"/>
              </a:ext>
            </a:extLst>
          </p:cNvPr>
          <p:cNvSpPr txBox="1"/>
          <p:nvPr/>
        </p:nvSpPr>
        <p:spPr>
          <a:xfrm>
            <a:off x="116683" y="1518152"/>
            <a:ext cx="293296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Analisis</a:t>
            </a:r>
            <a:r>
              <a:rPr kumimoji="0" lang="en-ID" sz="2200" b="1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egoe UI Black" panose="020B0A02040204020203" pitchFamily="34" charset="0"/>
                <a:ea typeface="+mn-ea"/>
                <a:cs typeface="+mn-cs"/>
              </a:rPr>
              <a:t> Sosial Awal</a:t>
            </a:r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74595195-12ED-5E4B-2922-C0C6FCFB4071}"/>
              </a:ext>
            </a:extLst>
          </p:cNvPr>
          <p:cNvSpPr txBox="1"/>
          <p:nvPr/>
        </p:nvSpPr>
        <p:spPr>
          <a:xfrm>
            <a:off x="3346234" y="1509054"/>
            <a:ext cx="25973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Mengidentifikasi</a:t>
            </a:r>
            <a:endParaRPr lang="en-ID" sz="22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Komunitas</a:t>
            </a:r>
            <a:r>
              <a:rPr lang="en-ID" sz="22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MA</a:t>
            </a:r>
            <a:endParaRPr lang="en-ID" dirty="0"/>
          </a:p>
        </p:txBody>
      </p:sp>
      <p:sp>
        <p:nvSpPr>
          <p:cNvPr id="19" name="Persegi Panjang: Sudut Lengkung 18">
            <a:extLst>
              <a:ext uri="{FF2B5EF4-FFF2-40B4-BE49-F238E27FC236}">
                <a16:creationId xmlns:a16="http://schemas.microsoft.com/office/drawing/2014/main" id="{6C149DA1-16C1-9AC3-117A-6F0F9D016BF5}"/>
              </a:ext>
            </a:extLst>
          </p:cNvPr>
          <p:cNvSpPr/>
          <p:nvPr/>
        </p:nvSpPr>
        <p:spPr>
          <a:xfrm>
            <a:off x="6867373" y="2278495"/>
            <a:ext cx="3065940" cy="1239714"/>
          </a:xfrm>
          <a:prstGeom prst="roundRect">
            <a:avLst/>
          </a:prstGeom>
          <a:solidFill>
            <a:srgbClr val="FF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Mengidentifikasi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peluang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hambatan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 dan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risiko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bagi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semua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kelompok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miskin dan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terpinggirkan</a:t>
            </a:r>
            <a:endParaRPr lang="en-ID" sz="1600" dirty="0"/>
          </a:p>
        </p:txBody>
      </p:sp>
      <p:sp>
        <p:nvSpPr>
          <p:cNvPr id="20" name="Persegi Panjang: Sudut Lengkung 19">
            <a:extLst>
              <a:ext uri="{FF2B5EF4-FFF2-40B4-BE49-F238E27FC236}">
                <a16:creationId xmlns:a16="http://schemas.microsoft.com/office/drawing/2014/main" id="{8577C5BD-C956-5B09-107B-665950CF1C89}"/>
              </a:ext>
            </a:extLst>
          </p:cNvPr>
          <p:cNvSpPr/>
          <p:nvPr/>
        </p:nvSpPr>
        <p:spPr>
          <a:xfrm>
            <a:off x="3513290" y="2278495"/>
            <a:ext cx="3065940" cy="1239714"/>
          </a:xfrm>
          <a:prstGeom prst="roundRect">
            <a:avLst/>
          </a:prstGeom>
          <a:solidFill>
            <a:srgbClr val="FF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Mengumpulkan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dan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menganalisis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informasi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baru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mengenai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MA yang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tidak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tercakup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dalam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analisis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awal</a:t>
            </a:r>
            <a:endParaRPr lang="en-ID" sz="1600" dirty="0"/>
          </a:p>
        </p:txBody>
      </p:sp>
      <p:sp>
        <p:nvSpPr>
          <p:cNvPr id="21" name="Persegi Panjang: Sudut Lengkung 20">
            <a:extLst>
              <a:ext uri="{FF2B5EF4-FFF2-40B4-BE49-F238E27FC236}">
                <a16:creationId xmlns:a16="http://schemas.microsoft.com/office/drawing/2014/main" id="{77AF0581-8E8A-0BB6-841A-1892BE64D28C}"/>
              </a:ext>
            </a:extLst>
          </p:cNvPr>
          <p:cNvSpPr/>
          <p:nvPr/>
        </p:nvSpPr>
        <p:spPr>
          <a:xfrm>
            <a:off x="167055" y="4602215"/>
            <a:ext cx="3065941" cy="1239714"/>
          </a:xfrm>
          <a:prstGeom prst="roundRect">
            <a:avLst/>
          </a:prstGeom>
          <a:solidFill>
            <a:srgbClr val="FF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Menyiapkan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proses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untuk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melibatkan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MA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dalam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desain</a:t>
            </a:r>
            <a:r>
              <a:rPr lang="en-ID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proyek</a:t>
            </a:r>
            <a:endParaRPr lang="en-ID" dirty="0"/>
          </a:p>
        </p:txBody>
      </p:sp>
      <p:sp>
        <p:nvSpPr>
          <p:cNvPr id="23" name="Kotak Teks 22">
            <a:extLst>
              <a:ext uri="{FF2B5EF4-FFF2-40B4-BE49-F238E27FC236}">
                <a16:creationId xmlns:a16="http://schemas.microsoft.com/office/drawing/2014/main" id="{435E4D0C-78E2-DAF1-5DB6-22249859AC88}"/>
              </a:ext>
            </a:extLst>
          </p:cNvPr>
          <p:cNvSpPr txBox="1"/>
          <p:nvPr/>
        </p:nvSpPr>
        <p:spPr>
          <a:xfrm>
            <a:off x="6632696" y="1534732"/>
            <a:ext cx="32715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8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Menilai</a:t>
            </a:r>
            <a:r>
              <a:rPr lang="en-ID" sz="18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</a:t>
            </a:r>
            <a:r>
              <a:rPr lang="en-ID" sz="18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Peluang</a:t>
            </a:r>
            <a:r>
              <a:rPr lang="en-ID" sz="18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dan </a:t>
            </a:r>
            <a:r>
              <a:rPr lang="en-ID" sz="18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Risiko</a:t>
            </a:r>
            <a:endParaRPr lang="en-ID" dirty="0"/>
          </a:p>
        </p:txBody>
      </p:sp>
      <p:sp>
        <p:nvSpPr>
          <p:cNvPr id="25" name="Kotak Teks 24">
            <a:extLst>
              <a:ext uri="{FF2B5EF4-FFF2-40B4-BE49-F238E27FC236}">
                <a16:creationId xmlns:a16="http://schemas.microsoft.com/office/drawing/2014/main" id="{C3622A70-DD2B-B50C-D1EE-C2A5E4016A8A}"/>
              </a:ext>
            </a:extLst>
          </p:cNvPr>
          <p:cNvSpPr txBox="1"/>
          <p:nvPr/>
        </p:nvSpPr>
        <p:spPr>
          <a:xfrm>
            <a:off x="116683" y="3762012"/>
            <a:ext cx="30659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Membangun</a:t>
            </a:r>
            <a:r>
              <a:rPr lang="en-ID" sz="22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Proses</a:t>
            </a:r>
          </a:p>
          <a:p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Partisipatif</a:t>
            </a:r>
            <a:endParaRPr lang="en-ID" dirty="0"/>
          </a:p>
        </p:txBody>
      </p:sp>
      <p:sp>
        <p:nvSpPr>
          <p:cNvPr id="30" name="Persegi Panjang: Sudut Lengkung 29">
            <a:extLst>
              <a:ext uri="{FF2B5EF4-FFF2-40B4-BE49-F238E27FC236}">
                <a16:creationId xmlns:a16="http://schemas.microsoft.com/office/drawing/2014/main" id="{56B1493E-450F-9C61-263E-7E8661EE3C1D}"/>
              </a:ext>
            </a:extLst>
          </p:cNvPr>
          <p:cNvSpPr/>
          <p:nvPr/>
        </p:nvSpPr>
        <p:spPr>
          <a:xfrm>
            <a:off x="3566755" y="4602215"/>
            <a:ext cx="3065941" cy="1239714"/>
          </a:xfrm>
          <a:prstGeom prst="roundRect">
            <a:avLst/>
          </a:prstGeom>
          <a:solidFill>
            <a:srgbClr val="FF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Menyiapkan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proses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untuk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melibatkan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MA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dalam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desain</a:t>
            </a:r>
            <a:r>
              <a:rPr lang="en-ID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proyek</a:t>
            </a:r>
            <a:endParaRPr lang="en-ID" dirty="0"/>
          </a:p>
        </p:txBody>
      </p:sp>
      <p:sp>
        <p:nvSpPr>
          <p:cNvPr id="32" name="Kotak Teks 31">
            <a:extLst>
              <a:ext uri="{FF2B5EF4-FFF2-40B4-BE49-F238E27FC236}">
                <a16:creationId xmlns:a16="http://schemas.microsoft.com/office/drawing/2014/main" id="{2DABD3D7-093B-7B83-51F8-65502BB33651}"/>
              </a:ext>
            </a:extLst>
          </p:cNvPr>
          <p:cNvSpPr txBox="1"/>
          <p:nvPr/>
        </p:nvSpPr>
        <p:spPr>
          <a:xfrm>
            <a:off x="3412966" y="3703073"/>
            <a:ext cx="36472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Mempersiapkan</a:t>
            </a:r>
            <a:r>
              <a:rPr lang="en-ID" sz="22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Langkah </a:t>
            </a:r>
            <a:r>
              <a:rPr lang="en-ID" sz="22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Langkah</a:t>
            </a:r>
            <a:r>
              <a:rPr lang="en-ID" sz="22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Desain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69613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A63FC-168D-B8E1-D380-189671986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506E2-E19B-80B6-E777-E00FAE4D6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ADBDF-D2B5-C222-E84D-A6DC0BEB8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C1FD99CC-CD8E-022D-B3E1-232D691F6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DFCF31EE-854C-4C30-9909-A46FF2726FD4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49D882FA-EFB8-8262-2C23-EDE2FE288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67635653-69F7-2731-148A-C0A4C009F4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F6FEAB04-B588-BE10-3CB9-A37F09858D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C7F972D5-55E7-B725-3122-F28BF631E1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809" y="166321"/>
            <a:ext cx="7104255" cy="923925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74C79CC6-C945-CDC0-E6CB-AA3C802288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671" y="1647439"/>
            <a:ext cx="3933138" cy="2016604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64EDAB82-2781-073A-865F-9E35655535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9288" y="1596010"/>
            <a:ext cx="4467225" cy="206803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4" name="Gambar 13">
            <a:extLst>
              <a:ext uri="{FF2B5EF4-FFF2-40B4-BE49-F238E27FC236}">
                <a16:creationId xmlns:a16="http://schemas.microsoft.com/office/drawing/2014/main" id="{6260C74A-1C63-1D69-C387-0ABEEFFDE6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408" y="3918645"/>
            <a:ext cx="3918401" cy="1866693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8" name="Gambar 17">
            <a:extLst>
              <a:ext uri="{FF2B5EF4-FFF2-40B4-BE49-F238E27FC236}">
                <a16:creationId xmlns:a16="http://schemas.microsoft.com/office/drawing/2014/main" id="{B294FE98-722C-4866-5B85-02CFDE3A5E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49288" y="3867195"/>
            <a:ext cx="4467225" cy="1918143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87371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06097-6978-CE80-2D5E-8C5245D5D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DD52F-161A-3E23-19F3-7DAEBD68D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382D7-4002-49B4-B602-132357295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FD1A200-69D2-0D85-52A4-A52892E1F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23F0841D-6993-3CC3-2390-158E2C59C8E9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F0C4B4FF-40E6-1E60-7491-55FD60E48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2C5A1E81-0D1E-F9B0-2C17-6FCC768C2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4B711D4B-D49D-CA69-2759-0177B46A26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A3F73C05-D64A-9A6A-AFAD-664DA0A5A4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5302" y="176294"/>
            <a:ext cx="5905500" cy="695325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0A2BCD20-AF7F-D583-4A58-76D98035A0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063" y="1545888"/>
            <a:ext cx="4095750" cy="275272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3" name="Gambar 12">
            <a:extLst>
              <a:ext uri="{FF2B5EF4-FFF2-40B4-BE49-F238E27FC236}">
                <a16:creationId xmlns:a16="http://schemas.microsoft.com/office/drawing/2014/main" id="{9DE25824-0898-750F-557F-DF2833D093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9782" y="1545888"/>
            <a:ext cx="4419600" cy="2752723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7" name="Gambar 16">
            <a:extLst>
              <a:ext uri="{FF2B5EF4-FFF2-40B4-BE49-F238E27FC236}">
                <a16:creationId xmlns:a16="http://schemas.microsoft.com/office/drawing/2014/main" id="{F12D6DEE-0505-1D71-434C-11771F371D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063" y="4435474"/>
            <a:ext cx="4095750" cy="228600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9" name="Gambar 18">
            <a:extLst>
              <a:ext uri="{FF2B5EF4-FFF2-40B4-BE49-F238E27FC236}">
                <a16:creationId xmlns:a16="http://schemas.microsoft.com/office/drawing/2014/main" id="{F9A065BA-F337-C8C8-7C80-637CD8071D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9782" y="4435474"/>
            <a:ext cx="4419601" cy="224623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52954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360C5-325D-53FC-DCCF-69573D09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A138B-FA2D-5803-B343-CCAD05D6E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7E24A-88F6-06A7-8280-1C4A24FAE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B21E7A04-AAAB-07C7-9418-114501EEA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81DA07DA-A2B8-F482-1E9D-0CF96D96D8F1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2106FA85-385C-E7C5-CEB9-E654173DE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7984A949-9E37-DA7B-A27C-B703A5CC2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062FBBCD-F459-8401-D1C6-1D4106FF0C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63426815-88BC-8FAA-40FE-011D7279E4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6305" y="222340"/>
            <a:ext cx="5953125" cy="790575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1583AB85-4DC4-E47C-57E9-2FA027298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356" y="1837709"/>
            <a:ext cx="2971252" cy="2088793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7ED4EFFA-4EB6-8064-72FF-5CB01A8B1F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3443" y="1837709"/>
            <a:ext cx="3080414" cy="2088793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4" name="Gambar 13">
            <a:extLst>
              <a:ext uri="{FF2B5EF4-FFF2-40B4-BE49-F238E27FC236}">
                <a16:creationId xmlns:a16="http://schemas.microsoft.com/office/drawing/2014/main" id="{AA3384CF-D157-3803-A029-C08F050A66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5523" y="1837709"/>
            <a:ext cx="3188915" cy="2088793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8" name="Gambar 17">
            <a:extLst>
              <a:ext uri="{FF2B5EF4-FFF2-40B4-BE49-F238E27FC236}">
                <a16:creationId xmlns:a16="http://schemas.microsoft.com/office/drawing/2014/main" id="{4F9F9EE6-54BF-93C0-2C46-F6BC69F91F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0355" y="4447659"/>
            <a:ext cx="9794083" cy="120967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595558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CE705-A081-3300-6920-E3E4B03F2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9C698-F85D-8679-1539-F0A1789FE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B577A-C2EF-85AB-99D0-4510D2431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6D85134F-407E-A1C4-6DCF-5802646FD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2B3881E6-EAFC-ED15-35E7-A41726E2AB75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BF9C2FCC-303A-8FFB-B620-A6BF3DED1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3BDDCD54-8F82-9192-D349-B8D03DB39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B7BCCB2E-C2B7-46E6-B444-19B7BB4A78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8AC91B9C-FC1D-6863-E621-27ED5CE9D8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690" y="136525"/>
            <a:ext cx="6940133" cy="962025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154F75FE-8D09-56D6-71EE-45E26AFB0B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80" y="1570620"/>
            <a:ext cx="4162425" cy="1814097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A14BD231-6E82-A5ED-2FFD-B66E67A695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0620" y="1555917"/>
            <a:ext cx="4152900" cy="182880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4" name="Gambar 13">
            <a:extLst>
              <a:ext uri="{FF2B5EF4-FFF2-40B4-BE49-F238E27FC236}">
                <a16:creationId xmlns:a16="http://schemas.microsoft.com/office/drawing/2014/main" id="{337656D9-1F6B-4CC6-6352-8EE6EB7F7A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421" y="3775158"/>
            <a:ext cx="4181475" cy="221932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8" name="Gambar 17">
            <a:extLst>
              <a:ext uri="{FF2B5EF4-FFF2-40B4-BE49-F238E27FC236}">
                <a16:creationId xmlns:a16="http://schemas.microsoft.com/office/drawing/2014/main" id="{463F5769-DC67-A9B7-5F63-7402FC7470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05413" y="3779881"/>
            <a:ext cx="4181475" cy="227647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56056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0057E-4CED-349D-4491-DF43FD1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BD1AF-7185-8FA8-1A82-A71F1229E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1CA3B-8DD2-20DF-7686-D82F65374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E5A9B32-D73D-06C7-9CF3-3719ABD3E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E41D3C53-B9CB-BCF5-7D89-6FBD1A931E33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BD0EC2C7-301D-F887-1814-DB4EDF8AF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7BB14346-CBEA-0345-68AA-B3FD8F3DD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0F4B64FD-A2CB-5D08-4AFD-CDF2332A02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BADDCD5C-7F87-C071-DC50-C2615A54BD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3883" y="154297"/>
            <a:ext cx="7321062" cy="742518"/>
          </a:xfrm>
          <a:prstGeom prst="rect">
            <a:avLst/>
          </a:prstGeom>
        </p:spPr>
      </p:pic>
      <p:sp>
        <p:nvSpPr>
          <p:cNvPr id="12" name="Kotak Teks 11">
            <a:extLst>
              <a:ext uri="{FF2B5EF4-FFF2-40B4-BE49-F238E27FC236}">
                <a16:creationId xmlns:a16="http://schemas.microsoft.com/office/drawing/2014/main" id="{2A5076B4-DCFD-4095-7EFB-1B4B6084A0A6}"/>
              </a:ext>
            </a:extLst>
          </p:cNvPr>
          <p:cNvSpPr txBox="1"/>
          <p:nvPr/>
        </p:nvSpPr>
        <p:spPr>
          <a:xfrm>
            <a:off x="382273" y="2658554"/>
            <a:ext cx="964095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b="1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ID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1" dirty="0" err="1"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,Secara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adat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umumnya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miskin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dibandingkan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arus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utama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terlibat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moneter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arus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utama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Masyarakat Adat</a:t>
            </a: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BDED5927-DC82-4195-01F5-DF0F78D91D54}"/>
              </a:ext>
            </a:extLst>
          </p:cNvPr>
          <p:cNvSpPr txBox="1"/>
          <p:nvPr/>
        </p:nvSpPr>
        <p:spPr>
          <a:xfrm>
            <a:off x="382273" y="3652220"/>
            <a:ext cx="964095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b="1" dirty="0" err="1">
                <a:solidFill>
                  <a:srgbClr val="2D323B"/>
                </a:solidFill>
                <a:latin typeface="Arial" panose="020B0604020202020204" pitchFamily="34" charset="0"/>
              </a:rPr>
              <a:t>Secara</a:t>
            </a:r>
            <a:r>
              <a:rPr lang="en-ID" b="1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b="1" dirty="0" err="1">
                <a:solidFill>
                  <a:srgbClr val="2D323B"/>
                </a:solidFill>
                <a:latin typeface="Arial" panose="020B0604020202020204" pitchFamily="34" charset="0"/>
              </a:rPr>
              <a:t>sosial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, MA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mungkin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dikecualikan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dari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interaksi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sehari-hari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dengan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masyarakat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umum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karena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lokasi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mereka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yang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terpencil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atau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ketidakmampuan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mereka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untuk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berkomunikasi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dalam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bentuk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atau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bahasa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yang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dapat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diterima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oleh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masyarakat</a:t>
            </a:r>
            <a:r>
              <a:rPr lang="en-ID" dirty="0">
                <a:solidFill>
                  <a:srgbClr val="2D323B"/>
                </a:solidFill>
                <a:latin typeface="Arial" panose="020B0604020202020204" pitchFamily="34" charset="0"/>
              </a:rPr>
              <a:t> </a:t>
            </a:r>
            <a:r>
              <a:rPr lang="en-ID" dirty="0" err="1">
                <a:solidFill>
                  <a:srgbClr val="2D323B"/>
                </a:solidFill>
                <a:latin typeface="Arial" panose="020B0604020202020204" pitchFamily="34" charset="0"/>
              </a:rPr>
              <a:t>umum</a:t>
            </a:r>
            <a:endParaRPr lang="en-ID" sz="1400" dirty="0"/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3A513659-A419-DEA9-0C1F-68873DB7896E}"/>
              </a:ext>
            </a:extLst>
          </p:cNvPr>
          <p:cNvSpPr txBox="1"/>
          <p:nvPr/>
        </p:nvSpPr>
        <p:spPr>
          <a:xfrm>
            <a:off x="382272" y="4655618"/>
            <a:ext cx="964095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b="1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ID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1" dirty="0" err="1">
                <a:latin typeface="Arial" panose="020B0604020202020204" pitchFamily="34" charset="0"/>
                <a:cs typeface="Arial" panose="020B0604020202020204" pitchFamily="34" charset="0"/>
              </a:rPr>
              <a:t>politis</a:t>
            </a:r>
            <a:r>
              <a:rPr lang="en-ID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MA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terwakili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struktur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pemerintahan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, badan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politik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Kotak Teks 19">
            <a:extLst>
              <a:ext uri="{FF2B5EF4-FFF2-40B4-BE49-F238E27FC236}">
                <a16:creationId xmlns:a16="http://schemas.microsoft.com/office/drawing/2014/main" id="{B3651C45-A93A-8E28-A88C-8F0D09116FE6}"/>
              </a:ext>
            </a:extLst>
          </p:cNvPr>
          <p:cNvSpPr txBox="1"/>
          <p:nvPr/>
        </p:nvSpPr>
        <p:spPr>
          <a:xfrm>
            <a:off x="382272" y="5394009"/>
            <a:ext cx="964095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b="1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ID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1" dirty="0" err="1">
                <a:latin typeface="Arial" panose="020B0604020202020204" pitchFamily="34" charset="0"/>
                <a:cs typeface="Arial" panose="020B0604020202020204" pitchFamily="34" charset="0"/>
              </a:rPr>
              <a:t>demografis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, MA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berisiko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kewalahan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numerik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kelompok-kelompok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lain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34BBD601-3509-BF9D-8E99-6840F0F257CF}"/>
              </a:ext>
            </a:extLst>
          </p:cNvPr>
          <p:cNvSpPr txBox="1"/>
          <p:nvPr/>
        </p:nvSpPr>
        <p:spPr>
          <a:xfrm>
            <a:off x="384663" y="6141352"/>
            <a:ext cx="963856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Secara lingkungan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penghidupan dan mata pencaharian mereka yang berbasis lahan mungkin berisiko karena perubahan lingkungan hidup</a:t>
            </a:r>
          </a:p>
        </p:txBody>
      </p:sp>
      <p:sp>
        <p:nvSpPr>
          <p:cNvPr id="24" name="Kotak Teks 23">
            <a:extLst>
              <a:ext uri="{FF2B5EF4-FFF2-40B4-BE49-F238E27FC236}">
                <a16:creationId xmlns:a16="http://schemas.microsoft.com/office/drawing/2014/main" id="{76DDC45D-F61F-A9D6-AC66-17FA9EF2D68A}"/>
              </a:ext>
            </a:extLst>
          </p:cNvPr>
          <p:cNvSpPr txBox="1"/>
          <p:nvPr/>
        </p:nvSpPr>
        <p:spPr>
          <a:xfrm>
            <a:off x="382271" y="1288015"/>
            <a:ext cx="9640957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"Salah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dimensi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kerentanan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berisiko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rentan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rentan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- oleh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ketidakmampuan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beradaptasi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disebabkan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Perubahan-perubahan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jarang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sekali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dihargai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penuh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jarang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sekali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dihargai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sepenuhnya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sering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kali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dianggap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positif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luas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.” – ADB.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Perlindungan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Masyarakat Adat: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Buku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Praktik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Baik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Perencanaan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Paragraf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48.</a:t>
            </a:r>
          </a:p>
        </p:txBody>
      </p:sp>
    </p:spTree>
    <p:extLst>
      <p:ext uri="{BB962C8B-B14F-4D97-AF65-F5344CB8AC3E}">
        <p14:creationId xmlns:p14="http://schemas.microsoft.com/office/powerpoint/2010/main" val="417581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8F529-05B6-FB11-8043-AF02A03D6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1D44634C-BAAE-8DBB-72A1-D177DA713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613DD7CA-D3D1-D2F7-97CF-9D22D31A0586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CB9B11CE-34F7-EB40-1E39-4014FC2F2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92F2B65F-7726-B615-AC9C-5717D6461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982D47CC-56D0-964C-80D1-F89B9AA485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71AF4FBF-1FED-04D1-F27E-FD944EF200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9419" y="214794"/>
            <a:ext cx="7038975" cy="752475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29DA2E9F-6C55-C2BD-0A47-731A31D93B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055" y="3879335"/>
            <a:ext cx="2937179" cy="140970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D6CC138A-BB36-6A44-2D44-92C89D6D87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5450" y="2526785"/>
            <a:ext cx="2937179" cy="13525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4" name="Gambar 13">
            <a:extLst>
              <a:ext uri="{FF2B5EF4-FFF2-40B4-BE49-F238E27FC236}">
                <a16:creationId xmlns:a16="http://schemas.microsoft.com/office/drawing/2014/main" id="{DACC941C-A617-F95F-927D-86EA595868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672" y="1296269"/>
            <a:ext cx="3314700" cy="1143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8" name="Gambar 17">
            <a:extLst>
              <a:ext uri="{FF2B5EF4-FFF2-40B4-BE49-F238E27FC236}">
                <a16:creationId xmlns:a16="http://schemas.microsoft.com/office/drawing/2014/main" id="{91B33B04-8F70-E2A0-EF12-2CD2045BC3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17052" y="3231635"/>
            <a:ext cx="276779" cy="1352550"/>
          </a:xfrm>
          <a:prstGeom prst="rect">
            <a:avLst/>
          </a:prstGeom>
        </p:spPr>
      </p:pic>
      <p:pic>
        <p:nvPicPr>
          <p:cNvPr id="19" name="Gambar 18">
            <a:extLst>
              <a:ext uri="{FF2B5EF4-FFF2-40B4-BE49-F238E27FC236}">
                <a16:creationId xmlns:a16="http://schemas.microsoft.com/office/drawing/2014/main" id="{F4D4CBD1-DAEB-298A-0F5D-17F2717007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2261" y="1871751"/>
            <a:ext cx="276779" cy="1352550"/>
          </a:xfrm>
          <a:prstGeom prst="rect">
            <a:avLst/>
          </a:prstGeom>
        </p:spPr>
      </p:pic>
      <p:sp>
        <p:nvSpPr>
          <p:cNvPr id="21" name="Kotak Teks 20">
            <a:extLst>
              <a:ext uri="{FF2B5EF4-FFF2-40B4-BE49-F238E27FC236}">
                <a16:creationId xmlns:a16="http://schemas.microsoft.com/office/drawing/2014/main" id="{69C90DE8-666A-73DB-D08B-276C99E08663}"/>
              </a:ext>
            </a:extLst>
          </p:cNvPr>
          <p:cNvSpPr txBox="1"/>
          <p:nvPr/>
        </p:nvSpPr>
        <p:spPr>
          <a:xfrm>
            <a:off x="6778672" y="2526784"/>
            <a:ext cx="3314700" cy="42473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Catatan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Praktik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langkah-langkah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Memastikan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Partisipasi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program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Pemukiman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Kembali Perempuan</a:t>
            </a:r>
          </a:p>
          <a:p>
            <a:pPr marL="228600" indent="-228600">
              <a:buAutoNum type="arabicPeriod"/>
            </a:pP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Libatkan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kelompok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sosial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pertemuan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konsultasi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perencanaan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endParaRPr lang="en-ID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Atur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pertemuan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konsultasi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hadir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partisipasi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maksimum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dipastikan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28600" indent="-228600">
              <a:buAutoNum type="arabicPeriod"/>
            </a:pP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Tentukan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tempat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pertemuan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diskusi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merasa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bebas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terkekang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diskusi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endParaRPr lang="en-ID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Pertimbangkan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fasilitator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kelompok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jaringan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- formal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informal</a:t>
            </a:r>
          </a:p>
          <a:p>
            <a:pPr marL="228600" indent="-228600">
              <a:buAutoNum type="arabicPeriod"/>
            </a:pP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Libatkan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ganti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orang yang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terkena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endParaRPr lang="en-ID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Pertimbangkan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pertemuan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terpisah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rapat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endParaRPr lang="en-ID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melibatkan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persiapan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peninjauan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rencana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pemukiman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kembali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asosiasi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diberi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wewenang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. Hal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mencegah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situasi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di mana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simbol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pengambilan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Keputusan</a:t>
            </a:r>
          </a:p>
          <a:p>
            <a:pPr marL="228600" indent="-228600">
              <a:buAutoNum type="arabicPeriod"/>
            </a:pP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Pastikan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keterlibatan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partisipasi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pemantauan</a:t>
            </a:r>
            <a:endParaRPr lang="en-ID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Dokumentasikan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latihan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partisipatifKirim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000" dirty="0" err="1">
                <a:latin typeface="Arial" panose="020B0604020202020204" pitchFamily="34" charset="0"/>
                <a:cs typeface="Arial" panose="020B0604020202020204" pitchFamily="34" charset="0"/>
              </a:rPr>
              <a:t>masukan</a:t>
            </a:r>
            <a:r>
              <a:rPr lang="en-ID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488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84596-32BD-BD63-AD6D-2C53909DB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BCD15603-6095-2E42-A7BF-87D82799D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134662FF-4AED-9266-658B-4BA277979389}"/>
              </a:ext>
            </a:extLst>
          </p:cNvPr>
          <p:cNvCxnSpPr>
            <a:cxnSpLocks/>
          </p:cNvCxnSpPr>
          <p:nvPr/>
        </p:nvCxnSpPr>
        <p:spPr>
          <a:xfrm>
            <a:off x="193705" y="1191168"/>
            <a:ext cx="1180458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B966D2C9-D58D-CBA6-EF6F-78FB9BA9F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7A90733E-5A3B-D816-DF10-6E89285A2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7FEDF548-50EC-EA35-8E39-AC6B8924DF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23" name="Gambar 22">
            <a:extLst>
              <a:ext uri="{FF2B5EF4-FFF2-40B4-BE49-F238E27FC236}">
                <a16:creationId xmlns:a16="http://schemas.microsoft.com/office/drawing/2014/main" id="{E3309D03-C91F-2818-DDA7-E46EE7CAEE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486" y="4980156"/>
            <a:ext cx="9811667" cy="1564703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24" name="Kotak Teks 23">
            <a:extLst>
              <a:ext uri="{FF2B5EF4-FFF2-40B4-BE49-F238E27FC236}">
                <a16:creationId xmlns:a16="http://schemas.microsoft.com/office/drawing/2014/main" id="{C62E0EA5-AE65-4B4E-89EB-BF5C9A10CFC9}"/>
              </a:ext>
            </a:extLst>
          </p:cNvPr>
          <p:cNvSpPr txBox="1"/>
          <p:nvPr/>
        </p:nvSpPr>
        <p:spPr>
          <a:xfrm>
            <a:off x="4844562" y="290147"/>
            <a:ext cx="6972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Konsultasi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Bermakna</a:t>
            </a:r>
            <a:endParaRPr lang="en-ID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571999AF-471F-CABC-0E68-1980F3D59014}"/>
              </a:ext>
            </a:extLst>
          </p:cNvPr>
          <p:cNvSpPr txBox="1"/>
          <p:nvPr/>
        </p:nvSpPr>
        <p:spPr>
          <a:xfrm>
            <a:off x="248487" y="1388747"/>
            <a:ext cx="9811666" cy="78483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l">
              <a:lnSpc>
                <a:spcPts val="1800"/>
              </a:lnSpc>
            </a:pPr>
            <a:r>
              <a:rPr lang="en-ID" b="1" dirty="0" err="1">
                <a:latin typeface="Arial" panose="020B0604020202020204" pitchFamily="34" charset="0"/>
                <a:cs typeface="Arial" panose="020B0604020202020204" pitchFamily="34" charset="0"/>
              </a:rPr>
              <a:t>Konsultasi</a:t>
            </a:r>
            <a:r>
              <a:rPr lang="en-ID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1" dirty="0" err="1">
                <a:latin typeface="Arial" panose="020B0604020202020204" pitchFamily="34" charset="0"/>
                <a:cs typeface="Arial" panose="020B0604020202020204" pitchFamily="34" charset="0"/>
              </a:rPr>
              <a:t>Bermakna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berbentuk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komunikasi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dua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arah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pasif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dan/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aktif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meminta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pandangan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pendapat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menyetujui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merencanakan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bersama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Masyarakat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Penerima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terlaksananya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endParaRPr lang="id-ID" b="0" i="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2" name="Gambar 1">
            <a:extLst>
              <a:ext uri="{FF2B5EF4-FFF2-40B4-BE49-F238E27FC236}">
                <a16:creationId xmlns:a16="http://schemas.microsoft.com/office/drawing/2014/main" id="{184459BD-06B3-496C-9A66-589D3D1A55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356" y="2448092"/>
            <a:ext cx="9839797" cy="22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305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7404B-26A4-B468-2D1A-D7BC6BB72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974FB64E-F3B2-EE46-87EA-021409BB7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CAB883E7-A727-9DB2-9285-D6442E48E693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BD33BCC9-01A1-C963-C539-D7729DF9E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4CA8235D-93F8-E98B-E389-F355825F7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67AD159D-C4E9-9B11-B9C2-01E0A17764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0DA1856E-5C61-797B-644F-06B5BA5F5C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1826" y="117276"/>
            <a:ext cx="7673119" cy="920005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349E5062-27BD-EBFC-7B73-539669C3ED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275" y="1582367"/>
            <a:ext cx="3213780" cy="1723554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CC2AA38B-AC55-1EEF-89A3-A5FD625CDD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0950" y="1582364"/>
            <a:ext cx="3213781" cy="1723557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51B8DE9E-6B9F-D43A-9DC9-4B65028578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58242" y="1582356"/>
            <a:ext cx="2844120" cy="1723556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4" name="Gambar 13">
            <a:extLst>
              <a:ext uri="{FF2B5EF4-FFF2-40B4-BE49-F238E27FC236}">
                <a16:creationId xmlns:a16="http://schemas.microsoft.com/office/drawing/2014/main" id="{B1B08981-851A-E1B3-7F38-162E295BB2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2275" y="3925699"/>
            <a:ext cx="4840356" cy="1723548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8" name="Gambar 17">
            <a:extLst>
              <a:ext uri="{FF2B5EF4-FFF2-40B4-BE49-F238E27FC236}">
                <a16:creationId xmlns:a16="http://schemas.microsoft.com/office/drawing/2014/main" id="{0C27D29D-966D-9A8C-BD08-7989060F8C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50309" y="3925699"/>
            <a:ext cx="4765433" cy="1723548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39454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FDE92-CA6F-329F-D652-44C513BCA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49C8B416-70E2-CE9E-AC5E-76D6576D6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50E2C8CE-AC61-65D5-FC47-F51F5CAF5421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B73A4F07-0EB0-9605-FF25-050130B46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1683D01E-92EA-C247-96EC-14AFA15FF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870F408A-A942-D5C0-76DE-BFEBB579B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8D210155-71A5-0BD3-503A-9385FA9CE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4754" y="270442"/>
            <a:ext cx="7385520" cy="568384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50BD4B25-2295-52F0-13A2-42F79B155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183" y="1346855"/>
            <a:ext cx="9970477" cy="2161474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B155CD0A-7349-FCE3-D9E9-1D927F8DC7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191" y="3863477"/>
            <a:ext cx="9820459" cy="197845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543782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D0E30-6277-C71D-1B71-6AEAC986C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6401ADC0-BB15-1DB4-43B7-5B8D1B267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D98C9442-2AF9-0470-F9BE-6AE7152FAA42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8FA1870E-9BFF-DEC5-5418-592412AF6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1CC40673-5D2C-A512-F2A1-E439CCF74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475DC8C3-D206-528A-18BC-D9417CFCCD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F4EBCDE9-CF4D-1F95-5611-66C818F343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7995" y="154297"/>
            <a:ext cx="7330221" cy="610634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F6F6BC14-7101-6274-C13E-D366B5CF46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847" y="2395171"/>
            <a:ext cx="4482203" cy="3143982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07E3E341-4570-18FC-1F76-C934F24EAA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0690" y="1607645"/>
            <a:ext cx="5155295" cy="15991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</p:pic>
      <p:sp>
        <p:nvSpPr>
          <p:cNvPr id="14" name="Kotak Teks 13">
            <a:extLst>
              <a:ext uri="{FF2B5EF4-FFF2-40B4-BE49-F238E27FC236}">
                <a16:creationId xmlns:a16="http://schemas.microsoft.com/office/drawing/2014/main" id="{C77BC4E3-631E-26B5-186A-6B38EF89F32F}"/>
              </a:ext>
            </a:extLst>
          </p:cNvPr>
          <p:cNvSpPr txBox="1"/>
          <p:nvPr/>
        </p:nvSpPr>
        <p:spPr>
          <a:xfrm>
            <a:off x="4991029" y="3930087"/>
            <a:ext cx="5155294" cy="83099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Peminjam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/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klien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harus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membagikan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rekomendasi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dan </a:t>
            </a:r>
            <a:r>
              <a:rPr lang="it-IT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kesimpulan utama dari Penilaian Dampak Sosial </a:t>
            </a:r>
            <a:r>
              <a:rPr lang="pt-BR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( SIA) kepada populasi yang terkena dampak.</a:t>
            </a:r>
            <a:endParaRPr lang="en-ID" dirty="0"/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0CE78FB7-5FB6-2451-7348-87862513506A}"/>
              </a:ext>
            </a:extLst>
          </p:cNvPr>
          <p:cNvSpPr txBox="1"/>
          <p:nvPr/>
        </p:nvSpPr>
        <p:spPr>
          <a:xfrm>
            <a:off x="4920691" y="5569344"/>
            <a:ext cx="5155294" cy="83099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Jika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memungkinkan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,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praktik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yang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lebih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baik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harus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dicapai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dengan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melibat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kan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masyarakat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adat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itu</a:t>
            </a:r>
            <a:r>
              <a:rPr lang="en-ID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 </a:t>
            </a:r>
            <a:r>
              <a:rPr lang="en-ID" sz="1600" dirty="0" err="1">
                <a:solidFill>
                  <a:srgbClr val="000000"/>
                </a:solidFill>
                <a:latin typeface="Malgun Gothic Semilight" panose="020B0502040204020203" pitchFamily="34" charset="-128"/>
              </a:rPr>
              <a:t>sendiri</a:t>
            </a:r>
            <a:endParaRPr lang="en-ID" sz="1600" dirty="0">
              <a:solidFill>
                <a:srgbClr val="000000"/>
              </a:solidFill>
              <a:latin typeface="Malgun Gothic Semilight" panose="020B0502040204020203" pitchFamily="34" charset="-128"/>
            </a:endParaRPr>
          </a:p>
          <a:p>
            <a:r>
              <a:rPr lang="sv-SE" sz="1600" dirty="0">
                <a:solidFill>
                  <a:srgbClr val="000000"/>
                </a:solidFill>
                <a:latin typeface="Malgun Gothic Semilight" panose="020B0502040204020203" pitchFamily="34" charset="-128"/>
              </a:rPr>
              <a:t>dalam merancang penilaian dampak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7130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759BB-1354-162C-418F-5BC0AB55D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70C09965-931B-95CB-1D87-FDB9F3787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3B42F785-4FD3-3B60-4AA0-48D0B7723E49}"/>
              </a:ext>
            </a:extLst>
          </p:cNvPr>
          <p:cNvCxnSpPr>
            <a:cxnSpLocks/>
          </p:cNvCxnSpPr>
          <p:nvPr/>
        </p:nvCxnSpPr>
        <p:spPr>
          <a:xfrm>
            <a:off x="220356" y="1208753"/>
            <a:ext cx="11789918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A37CCB21-5E42-5309-F701-CFDE82C8C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EAAFDFA1-EF14-FBE5-6093-060BD4138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58E9947F-A9B6-A722-1352-FEE25DB4E0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D3B3E813-6768-9B29-2A40-294F15146D29}"/>
              </a:ext>
            </a:extLst>
          </p:cNvPr>
          <p:cNvSpPr txBox="1"/>
          <p:nvPr/>
        </p:nvSpPr>
        <p:spPr>
          <a:xfrm>
            <a:off x="4589586" y="241499"/>
            <a:ext cx="74353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b="1" dirty="0" err="1">
                <a:solidFill>
                  <a:srgbClr val="152D47"/>
                </a:solidFill>
                <a:latin typeface="Arial Black" panose="020B0A04020102020204" pitchFamily="34" charset="0"/>
              </a:rPr>
              <a:t>Informasi</a:t>
            </a:r>
            <a:r>
              <a:rPr lang="en-ID" sz="2800" b="1" dirty="0">
                <a:solidFill>
                  <a:srgbClr val="152D47"/>
                </a:solidFill>
                <a:latin typeface="Arial Black" panose="020B0A04020102020204" pitchFamily="34" charset="0"/>
              </a:rPr>
              <a:t> yang </a:t>
            </a:r>
            <a:r>
              <a:rPr lang="en-ID" sz="2800" b="1" dirty="0" err="1">
                <a:solidFill>
                  <a:srgbClr val="152D47"/>
                </a:solidFill>
                <a:latin typeface="Arial Black" panose="020B0A04020102020204" pitchFamily="34" charset="0"/>
              </a:rPr>
              <a:t>Relevan</a:t>
            </a:r>
            <a:r>
              <a:rPr lang="en-ID" sz="2800" b="1" dirty="0">
                <a:solidFill>
                  <a:srgbClr val="152D47"/>
                </a:solidFill>
                <a:latin typeface="Arial Black" panose="020B0A04020102020204" pitchFamily="34" charset="0"/>
              </a:rPr>
              <a:t> dan </a:t>
            </a:r>
            <a:r>
              <a:rPr lang="en-ID" sz="2800" b="1" dirty="0" err="1">
                <a:solidFill>
                  <a:srgbClr val="152D47"/>
                </a:solidFill>
                <a:latin typeface="Arial Black" panose="020B0A04020102020204" pitchFamily="34" charset="0"/>
              </a:rPr>
              <a:t>Memadai</a:t>
            </a:r>
            <a:endParaRPr lang="en-ID" sz="2800" dirty="0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3A7943CE-6394-F394-1C14-10DFAA57F8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126" y="1512176"/>
            <a:ext cx="9944100" cy="1322801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1" name="Gambar 10">
            <a:extLst>
              <a:ext uri="{FF2B5EF4-FFF2-40B4-BE49-F238E27FC236}">
                <a16:creationId xmlns:a16="http://schemas.microsoft.com/office/drawing/2014/main" id="{5FD555EB-D996-185F-10E2-CC8C24D26F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126" y="3206825"/>
            <a:ext cx="9944100" cy="2859867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3655904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E3166-0CC0-782A-67C9-181F8F08B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55CE0F47-ABD4-1815-C403-F8339BC10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EBAE07C0-60C0-0699-D36A-C99FE2721D40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A0A38D77-4EDF-5EE3-B882-5506112CD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4F6E43A5-7F40-20C4-3F7E-5BABA83B8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352CADA2-4739-FAB0-D197-E182FA86DD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B99C3BC2-2992-AFA9-AD44-D9F77445AD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1664" y="260152"/>
            <a:ext cx="7333281" cy="666747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18784478-3E1A-1F81-B380-1EC4E4BE2A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274" y="1544927"/>
            <a:ext cx="9712702" cy="125730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D8C0B8B5-7D89-6D67-C611-BD716D7D20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275" y="3035046"/>
            <a:ext cx="9712702" cy="1228725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D42892F1-24FE-CD45-5B5D-F4763F7EF1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274" y="4496590"/>
            <a:ext cx="9712702" cy="1493432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775152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6064A-85EA-09EE-910D-F308D7470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AFF45580-EB2F-817A-3AF6-1D60CF448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981B1DCF-FC30-C475-CA62-4361A770B7D8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F01D858F-DA4F-A355-9CF5-1A342F9B5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15E656CB-8F7F-15DA-CB2C-3DB403115C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F19778C6-AB36-A2C8-5E93-AF79D9CA57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CFDA6352-511E-87CE-18EE-D18AF3BB50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8715" y="320275"/>
            <a:ext cx="7356230" cy="558678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AAD6DA57-F0FF-16F7-EBDE-01DDB9C4EA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272" y="1372006"/>
            <a:ext cx="9693711" cy="1055176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57DC86BB-7A07-BDBD-75D4-9E2022DCC8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271" y="2524768"/>
            <a:ext cx="9693711" cy="140970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BA8998CA-ADEA-13C6-044D-63EBF30C30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271" y="4007756"/>
            <a:ext cx="9693711" cy="1186961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4" name="Gambar 13">
            <a:extLst>
              <a:ext uri="{FF2B5EF4-FFF2-40B4-BE49-F238E27FC236}">
                <a16:creationId xmlns:a16="http://schemas.microsoft.com/office/drawing/2014/main" id="{020A88DD-5296-3A3A-246B-86A3E757F8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2271" y="5334050"/>
            <a:ext cx="9693711" cy="1409700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0895450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D3900-9A74-0CD8-3A12-5CE6C414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D221331B-1FC7-80B2-3BB9-DEC99FC0C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BC3F8FD5-CEDA-4052-EE8F-23459499F494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F544C2B5-5C6D-57A8-78D6-FFDF73945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B8FE5CD6-04FE-F55A-2274-B182E09DC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4C7FB645-C797-767A-7C76-FF58AC348C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BD9B84CE-8907-3624-DFC7-D63D63D0BF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6876" y="263770"/>
            <a:ext cx="7268069" cy="553913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3C586D97-31C6-5FCA-77E9-A906D9B009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356" y="1561595"/>
            <a:ext cx="9864421" cy="147376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C24607AD-46E7-C12A-E183-8D6F435B49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355" y="3212720"/>
            <a:ext cx="9864421" cy="1281495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366CC2F9-8D2F-D1BA-F5C3-B41446E540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355" y="4706288"/>
            <a:ext cx="9864421" cy="1679826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8427738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FF8B3-32A7-0BE2-9F6C-1150C17A1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A1B629AC-2A1D-D409-2C72-7B1CB1623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65118A9B-5FA8-2497-3C3C-7F2242A9938B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647942F4-FF05-4CC0-C29D-3573AE191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CB9760D6-84BC-DE09-AF78-C5FF18427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5FBE474B-F210-70E1-270E-DCE6DE52E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0FCDD593-4FD2-C247-3905-E48CD0EA2E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0527" y="197364"/>
            <a:ext cx="6759088" cy="685800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6F2458EE-E919-57D4-D786-F4B60AB03A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277" y="1339255"/>
            <a:ext cx="9732500" cy="1668644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477B7155-91D7-A85E-46C5-49F39E3E0D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277" y="3206827"/>
            <a:ext cx="9732501" cy="1495642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28BC9555-471F-3A90-541B-56E1AED54A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208" y="4901397"/>
            <a:ext cx="9732500" cy="1644542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9421077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D894B-6DB6-D77E-BE1B-0286D9F02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C5F32700-3E44-57A7-5252-30B99DD50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C8432371-6B99-2D38-C16E-7BCC0CD8C216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D538C061-CCEA-35FC-123B-5D0B9D976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254B60FE-0615-B3E8-98C3-0878FD2C89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7F18253D-056C-A52E-7E60-5E5533F58B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725A8516-4478-C9F4-DA86-61464C5EC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2644" y="230589"/>
            <a:ext cx="7239000" cy="569512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CA1E9BEB-9CF1-D1D3-F1EF-90F237AF2C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274" y="1379115"/>
            <a:ext cx="9711295" cy="1284953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6A0CE69B-93DD-B042-FDC3-FE0A803619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273" y="2834429"/>
            <a:ext cx="9711296" cy="200025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1C4B1040-C64B-CB5B-062D-B02354134F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274" y="4980156"/>
            <a:ext cx="9711296" cy="1628775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8924827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440E1-75C7-3EE5-65E2-23E31ED88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3F5EDABF-5FA1-8788-1057-82087E716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85C12EFD-049B-B206-A70B-34C0B981E199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F4D70BE1-6623-33F1-74FA-16107084D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A0A0A7C0-47AA-5145-C1C2-F080A5864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D288FB92-5F19-C1C0-A754-90E827469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7410AD15-1251-53F1-9187-E4E23E85F1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31" y="1556070"/>
            <a:ext cx="10015022" cy="451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965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43A23-83CA-FAFE-A0D8-803DBE8ED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4B135214-8BB6-7E5A-5A58-FB8951FC9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DE857DA7-DFDA-FEFF-11A2-F700F4220C16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B0702C9E-8300-AF18-AD8B-BE82D3C68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0E82D6ED-0F9F-4133-20D8-DA1B9C312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E746340F-853E-4EBF-CAC7-608C764D24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267517EC-CE00-C639-F250-5AACF27EB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6529" y="861646"/>
            <a:ext cx="10014438" cy="574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822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3420F-B171-78C4-25DA-DAE11B8F3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036199B9-AE2B-889B-6D36-9F58E5F97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06DEFD91-B0A3-D556-E11D-C506D6C36E3A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E158A68B-D394-311A-1319-637D449EE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33659E7B-2FD3-5740-FA44-200F7D73E4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4C99903D-AEB0-D3B7-1904-9CBD1FBDC7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154AAB67-164D-7D77-0718-1BA8A919EC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5768" y="284519"/>
            <a:ext cx="7135875" cy="571500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2D81637B-85B9-4CB9-9396-CA488BB874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726" y="1327261"/>
            <a:ext cx="9891346" cy="5438918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996098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DC2E3-A819-E38C-0B19-7C240D19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18FDF3D4-FC7A-24AB-D7D8-DB020D906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0927013F-9296-78F0-6AAE-2800D8D5C86F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92984180-3EB6-56C8-8713-CE1C0C331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1DD777AC-1EEA-95F9-2A6C-2BB0786BC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B523E718-E3D5-A7F5-5D28-8D21B2087D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20A7FB84-B11B-DD18-757E-923EE2C105FC}"/>
              </a:ext>
            </a:extLst>
          </p:cNvPr>
          <p:cNvSpPr txBox="1"/>
          <p:nvPr/>
        </p:nvSpPr>
        <p:spPr>
          <a:xfrm>
            <a:off x="4290644" y="169004"/>
            <a:ext cx="7930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 Black" panose="020B0A04020102020204" pitchFamily="34" charset="0"/>
              </a:rPr>
              <a:t>Diagram Alur </a:t>
            </a:r>
            <a:r>
              <a:rPr lang="en-US" sz="3200" b="1" dirty="0" err="1">
                <a:latin typeface="Arial Black" panose="020B0A04020102020204" pitchFamily="34" charset="0"/>
              </a:rPr>
              <a:t>Penanganan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Keluhan</a:t>
            </a:r>
            <a:endParaRPr lang="en-ID" sz="3200" b="1" dirty="0">
              <a:latin typeface="Arial Black" panose="020B0A04020102020204" pitchFamily="34" charset="0"/>
            </a:endParaRPr>
          </a:p>
        </p:txBody>
      </p:sp>
      <p:cxnSp>
        <p:nvCxnSpPr>
          <p:cNvPr id="6" name="Straight Arrow Connector 22">
            <a:extLst>
              <a:ext uri="{FF2B5EF4-FFF2-40B4-BE49-F238E27FC236}">
                <a16:creationId xmlns:a16="http://schemas.microsoft.com/office/drawing/2014/main" id="{E4705DAD-B4EE-8BE0-3C5A-1CDE8AE9D9C6}"/>
              </a:ext>
            </a:extLst>
          </p:cNvPr>
          <p:cNvCxnSpPr/>
          <p:nvPr/>
        </p:nvCxnSpPr>
        <p:spPr>
          <a:xfrm flipH="1">
            <a:off x="2695278" y="1912439"/>
            <a:ext cx="432000" cy="0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cxnSp>
        <p:nvCxnSpPr>
          <p:cNvPr id="11" name="Straight Arrow Connector 31">
            <a:extLst>
              <a:ext uri="{FF2B5EF4-FFF2-40B4-BE49-F238E27FC236}">
                <a16:creationId xmlns:a16="http://schemas.microsoft.com/office/drawing/2014/main" id="{4F674220-3F5A-C373-9BE2-9818579EA329}"/>
              </a:ext>
            </a:extLst>
          </p:cNvPr>
          <p:cNvCxnSpPr/>
          <p:nvPr/>
        </p:nvCxnSpPr>
        <p:spPr>
          <a:xfrm>
            <a:off x="5978519" y="3823861"/>
            <a:ext cx="0" cy="360000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sp>
        <p:nvSpPr>
          <p:cNvPr id="12" name="TextBox 5">
            <a:extLst>
              <a:ext uri="{FF2B5EF4-FFF2-40B4-BE49-F238E27FC236}">
                <a16:creationId xmlns:a16="http://schemas.microsoft.com/office/drawing/2014/main" id="{6282BC08-0B9D-4643-ECAF-9EE7CCC639BF}"/>
              </a:ext>
            </a:extLst>
          </p:cNvPr>
          <p:cNvSpPr txBox="1"/>
          <p:nvPr/>
        </p:nvSpPr>
        <p:spPr>
          <a:xfrm>
            <a:off x="5285286" y="1168076"/>
            <a:ext cx="136477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Keluhan</a:t>
            </a:r>
            <a:endParaRPr lang="id-ID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CD30B9E4-CA6B-BF2B-D58B-76675E0ADBAC}"/>
              </a:ext>
            </a:extLst>
          </p:cNvPr>
          <p:cNvSpPr txBox="1"/>
          <p:nvPr/>
        </p:nvSpPr>
        <p:spPr>
          <a:xfrm>
            <a:off x="3343050" y="1923120"/>
            <a:ext cx="4931685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Konsultan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Teknik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Regional,Fasilitator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Pokdatan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Kepala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Desa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Masyarakat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Hukum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Adat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Asosiasi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Perempuan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Setempat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Pelaksana</a:t>
            </a:r>
            <a:r>
              <a:rPr lang="en-ID" kern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kern="0" dirty="0" err="1">
                <a:solidFill>
                  <a:prstClr val="black"/>
                </a:solidFill>
                <a:latin typeface="Calibri" panose="020F0502020204030204"/>
              </a:rPr>
              <a:t>Proyek</a:t>
            </a:r>
            <a:endParaRPr lang="id-ID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4DAFE75B-9EEF-B4CF-8C12-741766225F68}"/>
              </a:ext>
            </a:extLst>
          </p:cNvPr>
          <p:cNvSpPr txBox="1"/>
          <p:nvPr/>
        </p:nvSpPr>
        <p:spPr>
          <a:xfrm>
            <a:off x="3338684" y="3189840"/>
            <a:ext cx="493168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Administrator di Balai /UPT</a:t>
            </a:r>
          </a:p>
          <a:p>
            <a:pPr algn="ctr"/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 (Masukan dan Verifikasi keluhan dalam 3 hari)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E077EC5D-D8E4-A93C-95BC-AD2AD5F22B91}"/>
              </a:ext>
            </a:extLst>
          </p:cNvPr>
          <p:cNvSpPr txBox="1"/>
          <p:nvPr/>
        </p:nvSpPr>
        <p:spPr>
          <a:xfrm>
            <a:off x="3338684" y="4176809"/>
            <a:ext cx="4931685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GRC / TPP di </a:t>
            </a:r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Balai</a:t>
            </a:r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 /UPT </a:t>
            </a:r>
          </a:p>
          <a:p>
            <a:pPr algn="ctr"/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Meneriman</a:t>
            </a:r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Memverikasi</a:t>
            </a:r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Menetapkan</a:t>
            </a:r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Katagori</a:t>
            </a:r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menindak</a:t>
            </a:r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lanjuti</a:t>
            </a:r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  </a:t>
            </a:r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keluhan</a:t>
            </a:r>
            <a:endParaRPr lang="id-ID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3E392232-40AF-1A1C-0EA9-0E9DBEB5B6C6}"/>
              </a:ext>
            </a:extLst>
          </p:cNvPr>
          <p:cNvSpPr txBox="1"/>
          <p:nvPr/>
        </p:nvSpPr>
        <p:spPr>
          <a:xfrm>
            <a:off x="4461659" y="5349141"/>
            <a:ext cx="3141736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Maksimal</a:t>
            </a:r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  14 hari (tidak memerlukan pemeriksaan lapangan</a:t>
            </a:r>
            <a:endParaRPr lang="id-ID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1591FDC9-75E1-C875-DE7B-CBCB0F3E17F9}"/>
              </a:ext>
            </a:extLst>
          </p:cNvPr>
          <p:cNvSpPr txBox="1"/>
          <p:nvPr/>
        </p:nvSpPr>
        <p:spPr>
          <a:xfrm>
            <a:off x="1477798" y="5363846"/>
            <a:ext cx="234741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Maksimal</a:t>
            </a:r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 Dalam 5 hari (Normatif)</a:t>
            </a:r>
            <a:endParaRPr lang="id-ID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CDCEF06D-4A81-24EC-59FB-6B3CB6C42176}"/>
              </a:ext>
            </a:extLst>
          </p:cNvPr>
          <p:cNvSpPr txBox="1"/>
          <p:nvPr/>
        </p:nvSpPr>
        <p:spPr>
          <a:xfrm>
            <a:off x="8568322" y="1546425"/>
            <a:ext cx="2312693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ID" sz="1600" dirty="0">
                <a:solidFill>
                  <a:prstClr val="black"/>
                </a:solidFill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Media</a:t>
            </a:r>
          </a:p>
          <a:p>
            <a:pPr marL="285750" indent="-285750">
              <a:buFontTx/>
              <a:buChar char="-"/>
            </a:pPr>
            <a:r>
              <a:rPr lang="en-ID" sz="1600" dirty="0">
                <a:solidFill>
                  <a:prstClr val="black"/>
                </a:solidFill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Formulir Keluhan</a:t>
            </a:r>
          </a:p>
          <a:p>
            <a:pPr marL="285750" indent="-285750">
              <a:buFontTx/>
              <a:buChar char="-"/>
            </a:pPr>
            <a:r>
              <a:rPr lang="en-ID" sz="1600" dirty="0" err="1">
                <a:solidFill>
                  <a:prstClr val="black"/>
                </a:solidFill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Telepon</a:t>
            </a:r>
            <a:r>
              <a:rPr lang="en-ID" sz="1600" dirty="0">
                <a:solidFill>
                  <a:prstClr val="black"/>
                </a:solidFill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/Call Centre</a:t>
            </a:r>
          </a:p>
          <a:p>
            <a:pPr marL="285750" indent="-285750">
              <a:buFontTx/>
              <a:buChar char="-"/>
            </a:pPr>
            <a:r>
              <a:rPr lang="en-ID" sz="1600" dirty="0">
                <a:solidFill>
                  <a:prstClr val="black"/>
                </a:solidFill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SMS</a:t>
            </a:r>
          </a:p>
          <a:p>
            <a:pPr marL="285750" indent="-285750">
              <a:buFontTx/>
              <a:buChar char="-"/>
            </a:pPr>
            <a:r>
              <a:rPr lang="en-ID" sz="1600" dirty="0">
                <a:solidFill>
                  <a:prstClr val="black"/>
                </a:solidFill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Whatapp</a:t>
            </a:r>
          </a:p>
          <a:p>
            <a:pPr marL="285750" indent="-285750">
              <a:buFontTx/>
              <a:buChar char="-"/>
            </a:pPr>
            <a:r>
              <a:rPr lang="en-ID" sz="1600" dirty="0">
                <a:solidFill>
                  <a:prstClr val="black"/>
                </a:solidFill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internet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902A8779-F23E-5605-A140-43484DF2E476}"/>
              </a:ext>
            </a:extLst>
          </p:cNvPr>
          <p:cNvSpPr txBox="1"/>
          <p:nvPr/>
        </p:nvSpPr>
        <p:spPr>
          <a:xfrm rot="16200000">
            <a:off x="1116623" y="408670"/>
            <a:ext cx="738664" cy="24230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vert="vert" wrap="square" rtlCol="0">
            <a:spAutoFit/>
          </a:bodyPr>
          <a:lstStyle/>
          <a:p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Data Belum Lengkap (10 Hari untuk diperbaiki)</a:t>
            </a:r>
            <a:endParaRPr lang="id-ID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B6A00977-B966-B2FB-E3E8-971E4F62EE54}"/>
              </a:ext>
            </a:extLst>
          </p:cNvPr>
          <p:cNvSpPr txBox="1"/>
          <p:nvPr/>
        </p:nvSpPr>
        <p:spPr>
          <a:xfrm>
            <a:off x="7951662" y="5345186"/>
            <a:ext cx="2779239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Maksimal</a:t>
            </a:r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 60 </a:t>
            </a:r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hari</a:t>
            </a:r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Calibri" panose="020F0502020204030204"/>
              </a:rPr>
              <a:t>bila</a:t>
            </a:r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 memerlukan pengawasan dan pemeriksaan lapangan</a:t>
            </a:r>
            <a:endParaRPr lang="id-ID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23" name="Straight Arrow Connector 20">
            <a:extLst>
              <a:ext uri="{FF2B5EF4-FFF2-40B4-BE49-F238E27FC236}">
                <a16:creationId xmlns:a16="http://schemas.microsoft.com/office/drawing/2014/main" id="{31C45261-075F-2497-95AF-14681AB82986}"/>
              </a:ext>
            </a:extLst>
          </p:cNvPr>
          <p:cNvCxnSpPr/>
          <p:nvPr/>
        </p:nvCxnSpPr>
        <p:spPr>
          <a:xfrm>
            <a:off x="2708433" y="1350510"/>
            <a:ext cx="2556000" cy="0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cxnSp>
        <p:nvCxnSpPr>
          <p:cNvPr id="24" name="Straight Arrow Connector 26">
            <a:extLst>
              <a:ext uri="{FF2B5EF4-FFF2-40B4-BE49-F238E27FC236}">
                <a16:creationId xmlns:a16="http://schemas.microsoft.com/office/drawing/2014/main" id="{1275E4FE-725D-02DD-C3AC-8DEDCD1532E0}"/>
              </a:ext>
            </a:extLst>
          </p:cNvPr>
          <p:cNvCxnSpPr/>
          <p:nvPr/>
        </p:nvCxnSpPr>
        <p:spPr>
          <a:xfrm>
            <a:off x="5953696" y="1550660"/>
            <a:ext cx="0" cy="396000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cxnSp>
        <p:nvCxnSpPr>
          <p:cNvPr id="25" name="Straight Arrow Connector 27">
            <a:extLst>
              <a:ext uri="{FF2B5EF4-FFF2-40B4-BE49-F238E27FC236}">
                <a16:creationId xmlns:a16="http://schemas.microsoft.com/office/drawing/2014/main" id="{CAE4096C-27B3-E3F1-0E9D-5C06D6BEC009}"/>
              </a:ext>
            </a:extLst>
          </p:cNvPr>
          <p:cNvCxnSpPr/>
          <p:nvPr/>
        </p:nvCxnSpPr>
        <p:spPr>
          <a:xfrm>
            <a:off x="5978519" y="2858976"/>
            <a:ext cx="0" cy="360000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cxnSp>
        <p:nvCxnSpPr>
          <p:cNvPr id="26" name="Straight Connector 45">
            <a:extLst>
              <a:ext uri="{FF2B5EF4-FFF2-40B4-BE49-F238E27FC236}">
                <a16:creationId xmlns:a16="http://schemas.microsoft.com/office/drawing/2014/main" id="{3102D2D7-23BB-E262-A49C-CF8282E1E96B}"/>
              </a:ext>
            </a:extLst>
          </p:cNvPr>
          <p:cNvCxnSpPr/>
          <p:nvPr/>
        </p:nvCxnSpPr>
        <p:spPr>
          <a:xfrm flipV="1">
            <a:off x="3128001" y="3422710"/>
            <a:ext cx="216000" cy="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27" name="Straight Arrow Connector 61">
            <a:extLst>
              <a:ext uri="{FF2B5EF4-FFF2-40B4-BE49-F238E27FC236}">
                <a16:creationId xmlns:a16="http://schemas.microsoft.com/office/drawing/2014/main" id="{6EB31320-1D8F-C9C0-D215-09D932E15FB3}"/>
              </a:ext>
            </a:extLst>
          </p:cNvPr>
          <p:cNvCxnSpPr/>
          <p:nvPr/>
        </p:nvCxnSpPr>
        <p:spPr>
          <a:xfrm flipV="1">
            <a:off x="5631064" y="3816809"/>
            <a:ext cx="0" cy="360000"/>
          </a:xfrm>
          <a:prstGeom prst="straightConnector1">
            <a:avLst/>
          </a:prstGeom>
          <a:noFill/>
          <a:ln w="38100" cap="flat" cmpd="sng" algn="ctr">
            <a:solidFill>
              <a:srgbClr val="002060"/>
            </a:solidFill>
            <a:prstDash val="solid"/>
            <a:tailEnd type="triangle"/>
          </a:ln>
          <a:effectLst/>
        </p:spPr>
      </p:cxnSp>
      <p:cxnSp>
        <p:nvCxnSpPr>
          <p:cNvPr id="28" name="Straight Connector 51">
            <a:extLst>
              <a:ext uri="{FF2B5EF4-FFF2-40B4-BE49-F238E27FC236}">
                <a16:creationId xmlns:a16="http://schemas.microsoft.com/office/drawing/2014/main" id="{BC641442-6131-2571-2C6F-AB6DC557D096}"/>
              </a:ext>
            </a:extLst>
          </p:cNvPr>
          <p:cNvCxnSpPr/>
          <p:nvPr/>
        </p:nvCxnSpPr>
        <p:spPr>
          <a:xfrm>
            <a:off x="3127278" y="1898068"/>
            <a:ext cx="0" cy="1535658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29" name="TextBox 9">
            <a:extLst>
              <a:ext uri="{FF2B5EF4-FFF2-40B4-BE49-F238E27FC236}">
                <a16:creationId xmlns:a16="http://schemas.microsoft.com/office/drawing/2014/main" id="{576AAF50-0687-0BB4-D47B-6D60DE35D78A}"/>
              </a:ext>
            </a:extLst>
          </p:cNvPr>
          <p:cNvSpPr txBox="1"/>
          <p:nvPr/>
        </p:nvSpPr>
        <p:spPr>
          <a:xfrm>
            <a:off x="186768" y="3848186"/>
            <a:ext cx="1262408" cy="923330"/>
          </a:xfrm>
          <a:prstGeom prst="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ID" b="1" dirty="0">
                <a:solidFill>
                  <a:prstClr val="black"/>
                </a:solidFill>
                <a:latin typeface="Calibri" panose="020F0502020204030204"/>
              </a:rPr>
              <a:t>Dinas Kelautan &amp; perikanan</a:t>
            </a:r>
            <a:endParaRPr lang="id-ID" b="1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30" name="Straight Arrow Connector 67">
            <a:extLst>
              <a:ext uri="{FF2B5EF4-FFF2-40B4-BE49-F238E27FC236}">
                <a16:creationId xmlns:a16="http://schemas.microsoft.com/office/drawing/2014/main" id="{E800FD1A-3659-046F-CE71-BE74BAEF6851}"/>
              </a:ext>
            </a:extLst>
          </p:cNvPr>
          <p:cNvCxnSpPr/>
          <p:nvPr/>
        </p:nvCxnSpPr>
        <p:spPr>
          <a:xfrm flipH="1">
            <a:off x="1393802" y="4476698"/>
            <a:ext cx="1944000" cy="0"/>
          </a:xfrm>
          <a:prstGeom prst="straightConnector1">
            <a:avLst/>
          </a:prstGeom>
          <a:noFill/>
          <a:ln w="38100" cap="flat" cmpd="sng" algn="ctr">
            <a:solidFill>
              <a:srgbClr val="FD8941"/>
            </a:solidFill>
            <a:prstDash val="sysDash"/>
            <a:tailEnd type="triangle"/>
          </a:ln>
          <a:effectLst/>
        </p:spPr>
      </p:cxnSp>
      <p:sp>
        <p:nvSpPr>
          <p:cNvPr id="31" name="TextBox 10">
            <a:extLst>
              <a:ext uri="{FF2B5EF4-FFF2-40B4-BE49-F238E27FC236}">
                <a16:creationId xmlns:a16="http://schemas.microsoft.com/office/drawing/2014/main" id="{A0395F08-90A6-7AC3-4DA3-453D687A00F8}"/>
              </a:ext>
            </a:extLst>
          </p:cNvPr>
          <p:cNvSpPr txBox="1"/>
          <p:nvPr/>
        </p:nvSpPr>
        <p:spPr>
          <a:xfrm>
            <a:off x="1778421" y="4023550"/>
            <a:ext cx="1433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>
                <a:solidFill>
                  <a:prstClr val="black"/>
                </a:solidFill>
                <a:latin typeface="Calibri" panose="020F0502020204030204"/>
              </a:rPr>
              <a:t>Koordinasi</a:t>
            </a:r>
            <a:endParaRPr lang="id-ID" b="1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32" name="Straight Arrow Connector 62">
            <a:extLst>
              <a:ext uri="{FF2B5EF4-FFF2-40B4-BE49-F238E27FC236}">
                <a16:creationId xmlns:a16="http://schemas.microsoft.com/office/drawing/2014/main" id="{25C44EE9-3814-5CC6-AACD-2AD328417BBA}"/>
              </a:ext>
            </a:extLst>
          </p:cNvPr>
          <p:cNvCxnSpPr/>
          <p:nvPr/>
        </p:nvCxnSpPr>
        <p:spPr>
          <a:xfrm flipH="1">
            <a:off x="5966652" y="1751689"/>
            <a:ext cx="2592000" cy="0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ysDash"/>
            <a:tailEnd type="triangle"/>
          </a:ln>
          <a:effectLst/>
        </p:spPr>
      </p:cxnSp>
      <p:cxnSp>
        <p:nvCxnSpPr>
          <p:cNvPr id="33" name="Straight Connector 71">
            <a:extLst>
              <a:ext uri="{FF2B5EF4-FFF2-40B4-BE49-F238E27FC236}">
                <a16:creationId xmlns:a16="http://schemas.microsoft.com/office/drawing/2014/main" id="{2A9173C1-5E96-3C3C-A3A7-6D5BAD8DC8C4}"/>
              </a:ext>
            </a:extLst>
          </p:cNvPr>
          <p:cNvCxnSpPr/>
          <p:nvPr/>
        </p:nvCxnSpPr>
        <p:spPr>
          <a:xfrm>
            <a:off x="8104578" y="6266916"/>
            <a:ext cx="0" cy="36000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4" name="Straight Connector 78">
            <a:extLst>
              <a:ext uri="{FF2B5EF4-FFF2-40B4-BE49-F238E27FC236}">
                <a16:creationId xmlns:a16="http://schemas.microsoft.com/office/drawing/2014/main" id="{B9524BA6-0D05-3CEE-6021-81965EFA4197}"/>
              </a:ext>
            </a:extLst>
          </p:cNvPr>
          <p:cNvCxnSpPr/>
          <p:nvPr/>
        </p:nvCxnSpPr>
        <p:spPr>
          <a:xfrm>
            <a:off x="8102809" y="5093215"/>
            <a:ext cx="0" cy="25200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5" name="Straight Arrow Connector 33">
            <a:extLst>
              <a:ext uri="{FF2B5EF4-FFF2-40B4-BE49-F238E27FC236}">
                <a16:creationId xmlns:a16="http://schemas.microsoft.com/office/drawing/2014/main" id="{21658C79-F618-4C99-8362-3262CA4BCA4D}"/>
              </a:ext>
            </a:extLst>
          </p:cNvPr>
          <p:cNvCxnSpPr/>
          <p:nvPr/>
        </p:nvCxnSpPr>
        <p:spPr>
          <a:xfrm flipV="1">
            <a:off x="5621486" y="2840976"/>
            <a:ext cx="0" cy="324000"/>
          </a:xfrm>
          <a:prstGeom prst="straightConnector1">
            <a:avLst/>
          </a:prstGeom>
          <a:noFill/>
          <a:ln w="38100" cap="flat" cmpd="sng" algn="ctr">
            <a:solidFill>
              <a:srgbClr val="002060"/>
            </a:solidFill>
            <a:prstDash val="solid"/>
            <a:tailEnd type="triangle"/>
          </a:ln>
          <a:effectLst/>
        </p:spPr>
      </p:cxnSp>
      <p:cxnSp>
        <p:nvCxnSpPr>
          <p:cNvPr id="36" name="Straight Arrow Connector 34">
            <a:extLst>
              <a:ext uri="{FF2B5EF4-FFF2-40B4-BE49-F238E27FC236}">
                <a16:creationId xmlns:a16="http://schemas.microsoft.com/office/drawing/2014/main" id="{353A1CC9-1A89-3B53-26EF-3223241B2FC1}"/>
              </a:ext>
            </a:extLst>
          </p:cNvPr>
          <p:cNvCxnSpPr/>
          <p:nvPr/>
        </p:nvCxnSpPr>
        <p:spPr>
          <a:xfrm flipV="1">
            <a:off x="5639908" y="1533899"/>
            <a:ext cx="0" cy="396000"/>
          </a:xfrm>
          <a:prstGeom prst="straightConnector1">
            <a:avLst/>
          </a:prstGeom>
          <a:noFill/>
          <a:ln w="38100" cap="flat" cmpd="sng" algn="ctr">
            <a:solidFill>
              <a:srgbClr val="002060"/>
            </a:solidFill>
            <a:prstDash val="solid"/>
            <a:tailEnd type="triangle"/>
          </a:ln>
          <a:effectLst/>
        </p:spPr>
      </p:cxnSp>
      <p:sp>
        <p:nvSpPr>
          <p:cNvPr id="37" name="Rectangle 2">
            <a:extLst>
              <a:ext uri="{FF2B5EF4-FFF2-40B4-BE49-F238E27FC236}">
                <a16:creationId xmlns:a16="http://schemas.microsoft.com/office/drawing/2014/main" id="{1196B004-70DF-8FFE-7B86-1E14A04FC603}"/>
              </a:ext>
            </a:extLst>
          </p:cNvPr>
          <p:cNvSpPr/>
          <p:nvPr/>
        </p:nvSpPr>
        <p:spPr>
          <a:xfrm>
            <a:off x="4841191" y="6423442"/>
            <a:ext cx="2580361" cy="394570"/>
          </a:xfrm>
          <a:prstGeom prst="rect">
            <a:avLst/>
          </a:prstGeom>
          <a:solidFill>
            <a:srgbClr val="002060"/>
          </a:solidFill>
          <a:ln w="15875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Sekretariat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KKP</a:t>
            </a: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8" name="Straight Connector 36">
            <a:extLst>
              <a:ext uri="{FF2B5EF4-FFF2-40B4-BE49-F238E27FC236}">
                <a16:creationId xmlns:a16="http://schemas.microsoft.com/office/drawing/2014/main" id="{56261FB2-8B2E-8892-C164-4C5729793B86}"/>
              </a:ext>
            </a:extLst>
          </p:cNvPr>
          <p:cNvCxnSpPr/>
          <p:nvPr/>
        </p:nvCxnSpPr>
        <p:spPr>
          <a:xfrm>
            <a:off x="5961065" y="5099320"/>
            <a:ext cx="0" cy="25200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9" name="Straight Connector 37">
            <a:extLst>
              <a:ext uri="{FF2B5EF4-FFF2-40B4-BE49-F238E27FC236}">
                <a16:creationId xmlns:a16="http://schemas.microsoft.com/office/drawing/2014/main" id="{6BBC0576-96CE-6B73-C0D5-C7ABD335C775}"/>
              </a:ext>
            </a:extLst>
          </p:cNvPr>
          <p:cNvCxnSpPr/>
          <p:nvPr/>
        </p:nvCxnSpPr>
        <p:spPr>
          <a:xfrm>
            <a:off x="3484881" y="5095662"/>
            <a:ext cx="0" cy="25200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40" name="Straight Arrow Connector 38">
            <a:extLst>
              <a:ext uri="{FF2B5EF4-FFF2-40B4-BE49-F238E27FC236}">
                <a16:creationId xmlns:a16="http://schemas.microsoft.com/office/drawing/2014/main" id="{B0C4D70C-E85B-C25F-A835-8102E0ABB086}"/>
              </a:ext>
            </a:extLst>
          </p:cNvPr>
          <p:cNvCxnSpPr/>
          <p:nvPr/>
        </p:nvCxnSpPr>
        <p:spPr>
          <a:xfrm flipH="1">
            <a:off x="7396877" y="6626978"/>
            <a:ext cx="720000" cy="0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cxnSp>
        <p:nvCxnSpPr>
          <p:cNvPr id="41" name="Straight Arrow Connector 39">
            <a:extLst>
              <a:ext uri="{FF2B5EF4-FFF2-40B4-BE49-F238E27FC236}">
                <a16:creationId xmlns:a16="http://schemas.microsoft.com/office/drawing/2014/main" id="{16487F53-699D-5366-D718-B3E18E4F246F}"/>
              </a:ext>
            </a:extLst>
          </p:cNvPr>
          <p:cNvCxnSpPr/>
          <p:nvPr/>
        </p:nvCxnSpPr>
        <p:spPr>
          <a:xfrm flipV="1">
            <a:off x="4132977" y="5100139"/>
            <a:ext cx="1313" cy="1548000"/>
          </a:xfrm>
          <a:prstGeom prst="straightConnector1">
            <a:avLst/>
          </a:prstGeom>
          <a:noFill/>
          <a:ln w="38100" cap="flat" cmpd="sng" algn="ctr">
            <a:solidFill>
              <a:srgbClr val="002060"/>
            </a:solidFill>
            <a:prstDash val="solid"/>
            <a:tailEnd type="triangle"/>
          </a:ln>
          <a:effectLst/>
        </p:spPr>
      </p:cxnSp>
      <p:cxnSp>
        <p:nvCxnSpPr>
          <p:cNvPr id="42" name="Straight Connector 14">
            <a:extLst>
              <a:ext uri="{FF2B5EF4-FFF2-40B4-BE49-F238E27FC236}">
                <a16:creationId xmlns:a16="http://schemas.microsoft.com/office/drawing/2014/main" id="{BFF856C3-C2E0-3720-230F-E8F8E13E628C}"/>
              </a:ext>
            </a:extLst>
          </p:cNvPr>
          <p:cNvCxnSpPr/>
          <p:nvPr/>
        </p:nvCxnSpPr>
        <p:spPr>
          <a:xfrm flipV="1">
            <a:off x="4143863" y="6631613"/>
            <a:ext cx="708214" cy="716"/>
          </a:xfrm>
          <a:prstGeom prst="line">
            <a:avLst/>
          </a:prstGeom>
          <a:noFill/>
          <a:ln w="38100" cap="flat" cmpd="sng" algn="ctr">
            <a:solidFill>
              <a:srgbClr val="002060"/>
            </a:solidFill>
            <a:prstDash val="solid"/>
          </a:ln>
          <a:effectLst/>
        </p:spPr>
      </p:cxnSp>
      <p:sp>
        <p:nvSpPr>
          <p:cNvPr id="43" name="TextBox 47">
            <a:extLst>
              <a:ext uri="{FF2B5EF4-FFF2-40B4-BE49-F238E27FC236}">
                <a16:creationId xmlns:a16="http://schemas.microsoft.com/office/drawing/2014/main" id="{88A31DA8-655E-D4BF-0903-831726F2D7D7}"/>
              </a:ext>
            </a:extLst>
          </p:cNvPr>
          <p:cNvSpPr txBox="1"/>
          <p:nvPr/>
        </p:nvSpPr>
        <p:spPr>
          <a:xfrm>
            <a:off x="8249007" y="5034549"/>
            <a:ext cx="50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>
                <a:solidFill>
                  <a:prstClr val="black"/>
                </a:solidFill>
                <a:latin typeface="Calibri" panose="020F0502020204030204"/>
              </a:rPr>
              <a:t>No</a:t>
            </a:r>
            <a:endParaRPr lang="id-ID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401950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62842-5FD5-C966-1BD7-79FB22F5B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7D1B79FD-D83D-7D68-F344-6494B596C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7F2E6C28-05FB-709F-8727-A0620DD727A3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3846699C-FDB6-89CD-7EE3-7532A5B6C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6FF530B9-1C03-0EB0-2EC2-6392868E1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39FE3B22-F882-741F-896D-4B3F0980C3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5AEF80CA-2014-ED43-8640-64552566BA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7169" y="196716"/>
            <a:ext cx="7244861" cy="866775"/>
          </a:xfrm>
          <a:prstGeom prst="rect">
            <a:avLst/>
          </a:prstGeom>
        </p:spPr>
      </p:pic>
      <p:sp>
        <p:nvSpPr>
          <p:cNvPr id="5" name="Persegi Panjang: Sudut Lengkung 4">
            <a:extLst>
              <a:ext uri="{FF2B5EF4-FFF2-40B4-BE49-F238E27FC236}">
                <a16:creationId xmlns:a16="http://schemas.microsoft.com/office/drawing/2014/main" id="{CFFFAF96-6A5A-4AD8-479E-30ABD131EBD3}"/>
              </a:ext>
            </a:extLst>
          </p:cNvPr>
          <p:cNvSpPr/>
          <p:nvPr/>
        </p:nvSpPr>
        <p:spPr>
          <a:xfrm>
            <a:off x="782515" y="1354017"/>
            <a:ext cx="9135207" cy="51874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1800" dirty="0">
                <a:solidFill>
                  <a:schemeClr val="tx1"/>
                </a:solidFill>
              </a:rPr>
              <a:t>Jika upaya-upaya untuk menyelesaikan perselisihan dengan menggunakan prosedur</a:t>
            </a:r>
            <a:r>
              <a:rPr lang="en-ID" sz="1800" dirty="0">
                <a:solidFill>
                  <a:schemeClr val="tx1"/>
                </a:solidFill>
              </a:rPr>
              <a:t> </a:t>
            </a:r>
            <a:r>
              <a:rPr lang="sv-SE" sz="1800" dirty="0">
                <a:solidFill>
                  <a:schemeClr val="tx1"/>
                </a:solidFill>
              </a:rPr>
              <a:t>pengaduan di tingkat proyek gagal atau tidak memuaskan, sebagai upaya terakhir, para pelapor </a:t>
            </a:r>
            <a:r>
              <a:rPr lang="id-ID" sz="1800" dirty="0">
                <a:solidFill>
                  <a:schemeClr val="tx1"/>
                </a:solidFill>
              </a:rPr>
              <a:t>pengaduan bisa secara langsung menyampaikan</a:t>
            </a:r>
            <a:r>
              <a:rPr lang="en-ID" sz="1800" dirty="0">
                <a:solidFill>
                  <a:schemeClr val="tx1"/>
                </a:solidFill>
              </a:rPr>
              <a:t> </a:t>
            </a:r>
            <a:r>
              <a:rPr lang="id-ID" sz="1800" dirty="0">
                <a:solidFill>
                  <a:schemeClr val="tx1"/>
                </a:solidFill>
              </a:rPr>
              <a:t>kekhawatiran atau masalah mereka kepada ADB untuk menyelesaikan perselisihan dengan menggunakan </a:t>
            </a:r>
            <a:r>
              <a:rPr lang="id-ID" sz="1800" b="1" dirty="0">
                <a:solidFill>
                  <a:schemeClr val="tx1"/>
                </a:solidFill>
              </a:rPr>
              <a:t>Mekanisme</a:t>
            </a:r>
            <a:r>
              <a:rPr lang="en-ID" sz="1800" b="1" dirty="0">
                <a:solidFill>
                  <a:schemeClr val="tx1"/>
                </a:solidFill>
              </a:rPr>
              <a:t> </a:t>
            </a:r>
            <a:r>
              <a:rPr lang="id-ID" sz="1800" b="1" dirty="0">
                <a:solidFill>
                  <a:schemeClr val="tx1"/>
                </a:solidFill>
              </a:rPr>
              <a:t>Akuntabilitas (</a:t>
            </a:r>
            <a:r>
              <a:rPr lang="id-ID" sz="1800" b="1" dirty="0" err="1">
                <a:solidFill>
                  <a:schemeClr val="tx1"/>
                </a:solidFill>
              </a:rPr>
              <a:t>Accountability</a:t>
            </a:r>
            <a:r>
              <a:rPr lang="id-ID" sz="1800" b="1" dirty="0">
                <a:solidFill>
                  <a:schemeClr val="tx1"/>
                </a:solidFill>
              </a:rPr>
              <a:t> </a:t>
            </a:r>
            <a:r>
              <a:rPr lang="id-ID" sz="1800" b="1" dirty="0" err="1">
                <a:solidFill>
                  <a:schemeClr val="tx1"/>
                </a:solidFill>
              </a:rPr>
              <a:t>Mechanism</a:t>
            </a:r>
            <a:r>
              <a:rPr lang="id-ID" sz="1800" b="1" dirty="0">
                <a:solidFill>
                  <a:schemeClr val="tx1"/>
                </a:solidFill>
              </a:rPr>
              <a:t>/AM) ADB.</a:t>
            </a:r>
            <a:r>
              <a:rPr lang="id-ID" sz="1800" dirty="0">
                <a:solidFill>
                  <a:schemeClr val="tx1"/>
                </a:solidFill>
              </a:rPr>
              <a:t> </a:t>
            </a:r>
            <a:endParaRPr lang="en-ID" sz="1800" dirty="0">
              <a:solidFill>
                <a:schemeClr val="tx1"/>
              </a:solidFill>
            </a:endParaRPr>
          </a:p>
          <a:p>
            <a:pPr algn="just"/>
            <a:r>
              <a:rPr lang="id-ID" sz="1800" dirty="0">
                <a:solidFill>
                  <a:schemeClr val="tx1"/>
                </a:solidFill>
              </a:rPr>
              <a:t>Pengaduan bisa</a:t>
            </a:r>
            <a:r>
              <a:rPr lang="en-ID" sz="1800" dirty="0">
                <a:solidFill>
                  <a:schemeClr val="tx1"/>
                </a:solidFill>
              </a:rPr>
              <a:t> </a:t>
            </a:r>
            <a:r>
              <a:rPr lang="id-ID" sz="1800" dirty="0">
                <a:solidFill>
                  <a:schemeClr val="tx1"/>
                </a:solidFill>
              </a:rPr>
              <a:t>disampaikan melalui surat, </a:t>
            </a:r>
            <a:r>
              <a:rPr lang="id-ID" sz="1800" dirty="0" err="1">
                <a:solidFill>
                  <a:schemeClr val="tx1"/>
                </a:solidFill>
              </a:rPr>
              <a:t>faksimili</a:t>
            </a:r>
            <a:r>
              <a:rPr lang="id-ID" sz="1800" dirty="0">
                <a:solidFill>
                  <a:schemeClr val="tx1"/>
                </a:solidFill>
              </a:rPr>
              <a:t>,</a:t>
            </a:r>
            <a:r>
              <a:rPr lang="en-ID" sz="1800" dirty="0">
                <a:solidFill>
                  <a:schemeClr val="tx1"/>
                </a:solidFill>
              </a:rPr>
              <a:t> </a:t>
            </a:r>
            <a:r>
              <a:rPr lang="id-ID" sz="1800" dirty="0">
                <a:solidFill>
                  <a:schemeClr val="tx1"/>
                </a:solidFill>
              </a:rPr>
              <a:t>email, atau secara langsung kepada Petugas Penerima Pengaduan </a:t>
            </a:r>
            <a:r>
              <a:rPr lang="id-ID" sz="1800" b="1" dirty="0">
                <a:solidFill>
                  <a:schemeClr val="tx1"/>
                </a:solidFill>
              </a:rPr>
              <a:t>(</a:t>
            </a:r>
            <a:r>
              <a:rPr lang="id-ID" sz="1800" b="1" dirty="0" err="1">
                <a:solidFill>
                  <a:schemeClr val="tx1"/>
                </a:solidFill>
              </a:rPr>
              <a:t>Complaint</a:t>
            </a:r>
            <a:r>
              <a:rPr lang="id-ID" sz="1800" b="1" dirty="0">
                <a:solidFill>
                  <a:schemeClr val="tx1"/>
                </a:solidFill>
              </a:rPr>
              <a:t> </a:t>
            </a:r>
            <a:r>
              <a:rPr lang="id-ID" sz="1800" b="1" dirty="0" err="1">
                <a:solidFill>
                  <a:schemeClr val="tx1"/>
                </a:solidFill>
              </a:rPr>
              <a:t>Receiving</a:t>
            </a:r>
            <a:r>
              <a:rPr lang="en-ID" sz="1800" b="1" dirty="0">
                <a:solidFill>
                  <a:schemeClr val="tx1"/>
                </a:solidFill>
              </a:rPr>
              <a:t> </a:t>
            </a:r>
            <a:r>
              <a:rPr lang="id-ID" sz="1800" b="1" dirty="0" err="1">
                <a:solidFill>
                  <a:schemeClr val="tx1"/>
                </a:solidFill>
              </a:rPr>
              <a:t>Officer</a:t>
            </a:r>
            <a:r>
              <a:rPr lang="id-ID" sz="1800" b="1" dirty="0">
                <a:solidFill>
                  <a:schemeClr val="tx1"/>
                </a:solidFill>
              </a:rPr>
              <a:t>/CRO),</a:t>
            </a:r>
            <a:r>
              <a:rPr lang="en-ID" sz="1800" b="1" dirty="0">
                <a:solidFill>
                  <a:schemeClr val="tx1"/>
                </a:solidFill>
              </a:rPr>
              <a:t> </a:t>
            </a:r>
            <a:r>
              <a:rPr lang="id-ID" sz="1800" b="1" dirty="0">
                <a:solidFill>
                  <a:schemeClr val="tx1"/>
                </a:solidFill>
              </a:rPr>
              <a:t>Mekanisme Akuntabilitas Asian Development Bank di Kantor Pusat ADB, 6 ADB</a:t>
            </a:r>
            <a:r>
              <a:rPr lang="en-ID" sz="1800" b="1" dirty="0">
                <a:solidFill>
                  <a:schemeClr val="tx1"/>
                </a:solidFill>
              </a:rPr>
              <a:t> </a:t>
            </a:r>
            <a:r>
              <a:rPr lang="id-ID" sz="1800" b="1" dirty="0" err="1">
                <a:solidFill>
                  <a:schemeClr val="tx1"/>
                </a:solidFill>
              </a:rPr>
              <a:t>Avenue</a:t>
            </a:r>
            <a:r>
              <a:rPr lang="id-ID" sz="1800" b="1" dirty="0">
                <a:solidFill>
                  <a:schemeClr val="tx1"/>
                </a:solidFill>
              </a:rPr>
              <a:t>, </a:t>
            </a:r>
            <a:r>
              <a:rPr lang="id-ID" sz="1800" b="1" dirty="0" err="1">
                <a:solidFill>
                  <a:schemeClr val="tx1"/>
                </a:solidFill>
              </a:rPr>
              <a:t>Mandaluyong</a:t>
            </a:r>
            <a:r>
              <a:rPr lang="id-ID" sz="1800" b="1" dirty="0">
                <a:solidFill>
                  <a:schemeClr val="tx1"/>
                </a:solidFill>
              </a:rPr>
              <a:t> City 1550, Metro Manila, Filipina melalui telepon (+632) 632-4444 loc.</a:t>
            </a:r>
            <a:r>
              <a:rPr lang="en-ID" sz="1800" b="1" dirty="0">
                <a:solidFill>
                  <a:schemeClr val="tx1"/>
                </a:solidFill>
              </a:rPr>
              <a:t> </a:t>
            </a:r>
            <a:r>
              <a:rPr lang="id-ID" sz="1800" b="1" dirty="0">
                <a:solidFill>
                  <a:schemeClr val="tx1"/>
                </a:solidFill>
              </a:rPr>
              <a:t>70309 atau (+632) 636 2086 atau melalui email amcro@adb.org. </a:t>
            </a:r>
            <a:r>
              <a:rPr lang="id-ID" sz="1800" b="1" dirty="0" err="1">
                <a:solidFill>
                  <a:schemeClr val="tx1"/>
                </a:solidFill>
              </a:rPr>
              <a:t>Alternatively</a:t>
            </a:r>
            <a:r>
              <a:rPr lang="id-ID" sz="1800" b="1" dirty="0">
                <a:solidFill>
                  <a:schemeClr val="tx1"/>
                </a:solidFill>
              </a:rPr>
              <a:t>. </a:t>
            </a:r>
            <a:endParaRPr lang="en-ID" sz="1800" b="1" dirty="0">
              <a:solidFill>
                <a:schemeClr val="tx1"/>
              </a:solidFill>
            </a:endParaRPr>
          </a:p>
          <a:p>
            <a:pPr algn="just"/>
            <a:r>
              <a:rPr lang="id-ID" sz="1800" dirty="0">
                <a:solidFill>
                  <a:schemeClr val="tx1"/>
                </a:solidFill>
              </a:rPr>
              <a:t>Pengaduan bisa</a:t>
            </a:r>
            <a:r>
              <a:rPr lang="en-ID" sz="1800" dirty="0">
                <a:solidFill>
                  <a:schemeClr val="tx1"/>
                </a:solidFill>
              </a:rPr>
              <a:t> </a:t>
            </a:r>
            <a:r>
              <a:rPr lang="id-ID" sz="1800" dirty="0">
                <a:solidFill>
                  <a:schemeClr val="tx1"/>
                </a:solidFill>
              </a:rPr>
              <a:t>disampaikan melalui</a:t>
            </a:r>
            <a:r>
              <a:rPr lang="en-ID" sz="1800" dirty="0">
                <a:solidFill>
                  <a:schemeClr val="tx1"/>
                </a:solidFill>
              </a:rPr>
              <a:t> </a:t>
            </a:r>
            <a:r>
              <a:rPr lang="id-ID" sz="1800" dirty="0">
                <a:solidFill>
                  <a:schemeClr val="tx1"/>
                </a:solidFill>
              </a:rPr>
              <a:t>kantor-kantor ADB mana pun, seperti Kantor Perwakilan ADB, ADB di</a:t>
            </a:r>
            <a:r>
              <a:rPr lang="en-ID" sz="1800" dirty="0">
                <a:solidFill>
                  <a:schemeClr val="tx1"/>
                </a:solidFill>
              </a:rPr>
              <a:t> </a:t>
            </a:r>
            <a:r>
              <a:rPr lang="id-ID" sz="1800" dirty="0">
                <a:solidFill>
                  <a:schemeClr val="tx1"/>
                </a:solidFill>
              </a:rPr>
              <a:t>negara yang bersangkutan, yang akan meneruskan pengaduan kepada</a:t>
            </a:r>
            <a:r>
              <a:rPr lang="en-ID" sz="1800" dirty="0">
                <a:solidFill>
                  <a:schemeClr val="tx1"/>
                </a:solidFill>
              </a:rPr>
              <a:t> </a:t>
            </a:r>
            <a:r>
              <a:rPr lang="id-ID" sz="1800" dirty="0">
                <a:solidFill>
                  <a:schemeClr val="tx1"/>
                </a:solidFill>
              </a:rPr>
              <a:t>CRO. </a:t>
            </a:r>
          </a:p>
          <a:p>
            <a:pPr algn="ctr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962860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9CECC-5BB0-5C56-A900-45FA97D2F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D1432D89-0E66-88CB-1052-42A0B7549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E5D393BA-96E6-F219-BA0F-53B4CDD39ADA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CECF975B-5994-F56E-BF7D-1B54DADBF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99E7AD84-DDCE-22D0-B5D6-E24DE7CE0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34D87808-3ED9-3009-184F-7459C2CC6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B2CAFB75-301A-02F9-5CF2-BA841DBB66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3885" y="154297"/>
            <a:ext cx="6981092" cy="738392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DE58507A-318E-8435-D02A-CF921FFD1E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274" y="1957769"/>
            <a:ext cx="9486900" cy="4808412"/>
          </a:xfrm>
          <a:prstGeom prst="rect">
            <a:avLst/>
          </a:prstGeom>
        </p:spPr>
      </p:pic>
      <p:sp>
        <p:nvSpPr>
          <p:cNvPr id="11" name="Persegi Panjang: Sudut Lengkung 10">
            <a:extLst>
              <a:ext uri="{FF2B5EF4-FFF2-40B4-BE49-F238E27FC236}">
                <a16:creationId xmlns:a16="http://schemas.microsoft.com/office/drawing/2014/main" id="{36944DE4-E581-05B6-C4B2-EE3557CC8E59}"/>
              </a:ext>
            </a:extLst>
          </p:cNvPr>
          <p:cNvSpPr/>
          <p:nvPr/>
        </p:nvSpPr>
        <p:spPr>
          <a:xfrm>
            <a:off x="382274" y="1327261"/>
            <a:ext cx="6563649" cy="507017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IIP Akan </a:t>
            </a:r>
            <a:r>
              <a:rPr lang="en-US" sz="2400" b="1" dirty="0" err="1">
                <a:solidFill>
                  <a:schemeClr val="tx1"/>
                </a:solidFill>
              </a:rPr>
              <a:t>mengungkap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hal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sebagai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berikut</a:t>
            </a:r>
            <a:endParaRPr lang="en-ID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1943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0FDB7-610B-8072-5C68-18792AEB1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DDA6E047-871F-E1A0-F901-D3129AC4C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EE699759-7A91-76F6-D9B8-58865F666DE2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6846BE30-0485-6868-DF1A-9B2C56AA8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E6D35CEE-F169-ED60-EC8A-85314BCDF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B48E9DA8-0696-EFFB-D89E-629E21308F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24347F02-C1E9-927E-045F-DFCDA3DC2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923" y="1311799"/>
            <a:ext cx="9615854" cy="520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722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335FA-F894-62FE-D598-FB2C5975C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F6E45B48-A181-23EB-D0B2-4D6D99EA2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D8A33DDB-4D6F-A65D-E954-6C76F9952882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6A0D3BE8-06DB-5693-2411-0A8280733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E17CF458-D1F7-2A2A-88C6-19F062672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72F98E1D-9510-C8A0-05F2-1F58383B9F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8F90AAEC-9515-BC36-FE79-B713BA0871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183" y="332432"/>
            <a:ext cx="6867525" cy="704850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D35E482B-C2EA-0E76-722D-84FE2BAB46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274" y="1364300"/>
            <a:ext cx="9609992" cy="516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976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798A3-6EEF-7187-33D0-0FCDE36C6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F1BB1CAD-25DD-2CE6-06BF-77AB57780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55C4E55E-8DB3-A1F1-1788-935A93F919B9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33F6EC6B-672C-A891-A4AD-8A3F95449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9B1D1B8A-A5FC-176A-0CAB-58A53498B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7D2A9D32-54FD-8AD8-6179-6D7183E9FC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CB8B7C3D-0D97-D053-62E8-3F53B9B1DD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62" y="1292092"/>
            <a:ext cx="3240759" cy="5398477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942D6649-F13F-BDFE-74AA-58D501D816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8022" y="1292092"/>
            <a:ext cx="3320399" cy="5411608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469A4D41-D08F-F2F7-C6E2-DE45A88583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1622" y="1292092"/>
            <a:ext cx="3218636" cy="5398477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11" name="Kotak Teks 10">
            <a:extLst>
              <a:ext uri="{FF2B5EF4-FFF2-40B4-BE49-F238E27FC236}">
                <a16:creationId xmlns:a16="http://schemas.microsoft.com/office/drawing/2014/main" id="{EC1D7CDD-F60C-474A-E895-92041F84A58A}"/>
              </a:ext>
            </a:extLst>
          </p:cNvPr>
          <p:cNvSpPr txBox="1"/>
          <p:nvPr/>
        </p:nvSpPr>
        <p:spPr>
          <a:xfrm>
            <a:off x="5152292" y="197588"/>
            <a:ext cx="63128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Arial Black" panose="020B0A04020102020204" pitchFamily="34" charset="0"/>
                <a:cs typeface="Arial" panose="020B0604020202020204" pitchFamily="34" charset="0"/>
              </a:rPr>
              <a:t>Out line</a:t>
            </a:r>
            <a:r>
              <a:rPr lang="en-US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 Black" panose="020B0A04020102020204" pitchFamily="34" charset="0"/>
                <a:cs typeface="Arial" panose="020B0604020202020204" pitchFamily="34" charset="0"/>
              </a:rPr>
              <a:t>Dokumen</a:t>
            </a:r>
            <a:r>
              <a:rPr lang="en-US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 IPP</a:t>
            </a:r>
            <a:endParaRPr lang="en-ID" sz="40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1276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9ED18-A5DE-FB2E-404F-7DADBA73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7F34AA18-F8CE-8806-987F-A78F2F2D3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2EAADDDF-CAF9-3A32-7DCF-4459CAAC4A12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57F8160D-1A29-81FC-315E-40BE474A1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29D885CB-1950-76A3-C8DE-AA8C2C94F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780BB293-B905-FD7E-8A2F-F33D7B7DBA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sp>
        <p:nvSpPr>
          <p:cNvPr id="11" name="Kotak Teks 10">
            <a:extLst>
              <a:ext uri="{FF2B5EF4-FFF2-40B4-BE49-F238E27FC236}">
                <a16:creationId xmlns:a16="http://schemas.microsoft.com/office/drawing/2014/main" id="{3F3E47B0-E330-9898-D828-54317841B452}"/>
              </a:ext>
            </a:extLst>
          </p:cNvPr>
          <p:cNvSpPr txBox="1"/>
          <p:nvPr/>
        </p:nvSpPr>
        <p:spPr>
          <a:xfrm>
            <a:off x="4554416" y="197588"/>
            <a:ext cx="7417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Badan </a:t>
            </a:r>
            <a:r>
              <a:rPr lang="en-US" sz="3200" b="1" dirty="0" err="1">
                <a:latin typeface="Arial Black" panose="020B0A04020102020204" pitchFamily="34" charset="0"/>
                <a:cs typeface="Arial" panose="020B0604020202020204" pitchFamily="34" charset="0"/>
              </a:rPr>
              <a:t>Regristrasi</a:t>
            </a:r>
            <a:r>
              <a:rPr lang="en-US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 Wilayah Adat</a:t>
            </a:r>
            <a:endParaRPr lang="en-ID" sz="32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ambar 1">
            <a:extLst>
              <a:ext uri="{FF2B5EF4-FFF2-40B4-BE49-F238E27FC236}">
                <a16:creationId xmlns:a16="http://schemas.microsoft.com/office/drawing/2014/main" id="{2662A0B8-A93B-D57A-9577-F88A58CA9A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356" y="1393525"/>
            <a:ext cx="9829251" cy="5183119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8366109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C6E09-7562-6688-C8A5-0A85A4EC8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07552B91-5FF2-C6D1-0383-BDD094961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5AF3B2C1-7630-56A0-5A7F-8B7171B6F0A3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EFC97B88-C341-7F59-3AF3-0D71DA931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43546317-CFFF-5528-47A5-119BB2E4A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1B090533-F0F9-4EA9-462C-21929069A2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0CCBB427-F47C-5771-43A3-35B9E44D3C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731" y="1327261"/>
            <a:ext cx="9750669" cy="5072317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10036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B52AF-9386-3102-1B4B-F007F6052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D2179BB4-0144-51D1-C957-A99800190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6" y="91819"/>
            <a:ext cx="4700334" cy="998427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E74DF69F-2A20-0A26-A46C-8E9994842FFB}"/>
              </a:ext>
            </a:extLst>
          </p:cNvPr>
          <p:cNvCxnSpPr>
            <a:cxnSpLocks/>
          </p:cNvCxnSpPr>
          <p:nvPr/>
        </p:nvCxnSpPr>
        <p:spPr>
          <a:xfrm flipV="1">
            <a:off x="382274" y="1208753"/>
            <a:ext cx="11628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ambar 8">
            <a:extLst>
              <a:ext uri="{FF2B5EF4-FFF2-40B4-BE49-F238E27FC236}">
                <a16:creationId xmlns:a16="http://schemas.microsoft.com/office/drawing/2014/main" id="{4425028B-343C-DB22-3A76-B8EDFC740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660" y="1311799"/>
            <a:ext cx="1808285" cy="1723557"/>
          </a:xfrm>
          <a:prstGeom prst="rect">
            <a:avLst/>
          </a:prstGeom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837C6243-1FFC-6EC0-D4F5-057898C9C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660" y="3206827"/>
            <a:ext cx="1808285" cy="1601859"/>
          </a:xfrm>
          <a:prstGeom prst="rect">
            <a:avLst/>
          </a:prstGeom>
        </p:spPr>
      </p:pic>
      <p:pic>
        <p:nvPicPr>
          <p:cNvPr id="16" name="Gambar 15">
            <a:extLst>
              <a:ext uri="{FF2B5EF4-FFF2-40B4-BE49-F238E27FC236}">
                <a16:creationId xmlns:a16="http://schemas.microsoft.com/office/drawing/2014/main" id="{080DA409-3B45-2B14-57E7-65C9912A7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077" y="4980156"/>
            <a:ext cx="1842868" cy="1723547"/>
          </a:xfrm>
          <a:prstGeom prst="rect">
            <a:avLst/>
          </a:prstGeom>
        </p:spPr>
      </p:pic>
      <p:pic>
        <p:nvPicPr>
          <p:cNvPr id="2" name="Gambar 1">
            <a:extLst>
              <a:ext uri="{FF2B5EF4-FFF2-40B4-BE49-F238E27FC236}">
                <a16:creationId xmlns:a16="http://schemas.microsoft.com/office/drawing/2014/main" id="{70783A21-8F3E-93B7-6D4A-3B0B699996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9" y="1503241"/>
            <a:ext cx="9486901" cy="5319418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460804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5946" y="2532185"/>
            <a:ext cx="9777046" cy="1135825"/>
          </a:xfrm>
          <a:ln>
            <a:solidFill>
              <a:schemeClr val="accent4"/>
            </a:solidFill>
          </a:ln>
        </p:spPr>
        <p:txBody>
          <a:bodyPr/>
          <a:lstStyle/>
          <a:p>
            <a:pPr algn="ctr"/>
            <a:r>
              <a:rPr lang="en-US" sz="6600" b="1" dirty="0">
                <a:ln>
                  <a:solidFill>
                    <a:sysClr val="windowText" lastClr="000000"/>
                  </a:solidFill>
                </a:ln>
                <a:solidFill>
                  <a:schemeClr val="accent4"/>
                </a:solidFill>
                <a:latin typeface="Arial Black" panose="020B0A04020102020204" pitchFamily="34" charset="0"/>
              </a:rPr>
              <a:t>TERIMA KASIH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A7980-C870-4C9A-84FA-4120D8AF5D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ADE42-1A3F-40C8-A071-E57644F3D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CFF82-B70F-4971-9182-7C3AEA3C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6180624 Minimalist light sales pitch_Win32_v3" id="{10980D2D-A96C-4E9B-A00E-81C4CAF0ABBD}" vid="{7928933E-F394-4192-9CD9-6D2A259AB5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66C46A-DC57-4209-80CD-9FE6C93151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FFFA3F-0FB5-4ED3-8906-A15B16577F4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E18436D-DA32-4E27-AC64-8FFEDA5218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light sales pitch</Template>
  <TotalTime>3141</TotalTime>
  <Words>2379</Words>
  <Application>Microsoft Office PowerPoint</Application>
  <PresentationFormat>Layar Lebar</PresentationFormat>
  <Paragraphs>327</Paragraphs>
  <Slides>48</Slides>
  <Notes>2</Notes>
  <HiddenSlides>0</HiddenSlides>
  <MMClips>0</MMClips>
  <ScaleCrop>false</ScaleCrop>
  <HeadingPairs>
    <vt:vector size="6" baseType="variant">
      <vt:variant>
        <vt:lpstr>Font Dipakai</vt:lpstr>
      </vt:variant>
      <vt:variant>
        <vt:i4>10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48</vt:i4>
      </vt:variant>
    </vt:vector>
  </HeadingPairs>
  <TitlesOfParts>
    <vt:vector size="59" baseType="lpstr">
      <vt:lpstr>Malgun Gothic Semilight</vt:lpstr>
      <vt:lpstr>Arial</vt:lpstr>
      <vt:lpstr>Arial Black</vt:lpstr>
      <vt:lpstr>Calibri</vt:lpstr>
      <vt:lpstr>Google Sans</vt:lpstr>
      <vt:lpstr>inherit</vt:lpstr>
      <vt:lpstr>Segoe UI</vt:lpstr>
      <vt:lpstr>Segoe UI Black</vt:lpstr>
      <vt:lpstr>Tenorite</vt:lpstr>
      <vt:lpstr>Wingdings</vt:lpstr>
      <vt:lpstr>Monoline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PMTC IISAP</dc:creator>
  <cp:lastModifiedBy>PMTC IISAP</cp:lastModifiedBy>
  <cp:revision>10</cp:revision>
  <dcterms:created xsi:type="dcterms:W3CDTF">2025-02-05T09:26:23Z</dcterms:created>
  <dcterms:modified xsi:type="dcterms:W3CDTF">2025-03-07T01:40:16Z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